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6"/>
  </p:notesMasterIdLst>
  <p:sldIdLst>
    <p:sldId id="256" r:id="rId2"/>
    <p:sldId id="952" r:id="rId3"/>
    <p:sldId id="951" r:id="rId4"/>
    <p:sldId id="950" r:id="rId5"/>
    <p:sldId id="1032" r:id="rId6"/>
    <p:sldId id="954" r:id="rId7"/>
    <p:sldId id="962" r:id="rId8"/>
    <p:sldId id="960" r:id="rId9"/>
    <p:sldId id="961" r:id="rId10"/>
    <p:sldId id="1001" r:id="rId11"/>
    <p:sldId id="1000" r:id="rId12"/>
    <p:sldId id="1002" r:id="rId13"/>
    <p:sldId id="963" r:id="rId14"/>
    <p:sldId id="964" r:id="rId15"/>
    <p:sldId id="965" r:id="rId16"/>
    <p:sldId id="966" r:id="rId17"/>
    <p:sldId id="967" r:id="rId18"/>
    <p:sldId id="968" r:id="rId19"/>
    <p:sldId id="969" r:id="rId20"/>
    <p:sldId id="970" r:id="rId21"/>
    <p:sldId id="971" r:id="rId22"/>
    <p:sldId id="972" r:id="rId23"/>
    <p:sldId id="973" r:id="rId24"/>
    <p:sldId id="974" r:id="rId25"/>
    <p:sldId id="975" r:id="rId26"/>
    <p:sldId id="976" r:id="rId27"/>
    <p:sldId id="977" r:id="rId28"/>
    <p:sldId id="955" r:id="rId29"/>
    <p:sldId id="986" r:id="rId30"/>
    <p:sldId id="987" r:id="rId31"/>
    <p:sldId id="988" r:id="rId32"/>
    <p:sldId id="985" r:id="rId33"/>
    <p:sldId id="989" r:id="rId34"/>
    <p:sldId id="990" r:id="rId35"/>
    <p:sldId id="991" r:id="rId36"/>
    <p:sldId id="993" r:id="rId37"/>
    <p:sldId id="998" r:id="rId38"/>
    <p:sldId id="994" r:id="rId39"/>
    <p:sldId id="995" r:id="rId40"/>
    <p:sldId id="996" r:id="rId41"/>
    <p:sldId id="997" r:id="rId42"/>
    <p:sldId id="1003" r:id="rId43"/>
    <p:sldId id="1005" r:id="rId44"/>
    <p:sldId id="1006" r:id="rId45"/>
    <p:sldId id="1007" r:id="rId46"/>
    <p:sldId id="1013" r:id="rId47"/>
    <p:sldId id="1014" r:id="rId48"/>
    <p:sldId id="1015" r:id="rId49"/>
    <p:sldId id="1016" r:id="rId50"/>
    <p:sldId id="1012" r:id="rId51"/>
    <p:sldId id="957" r:id="rId52"/>
    <p:sldId id="1025" r:id="rId53"/>
    <p:sldId id="1034" r:id="rId54"/>
    <p:sldId id="1031" r:id="rId5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  <a:srgbClr val="0000CC"/>
    <a:srgbClr val="006600"/>
    <a:srgbClr val="FFCC00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0"/>
    <p:restoredTop sz="91079" autoAdjust="0"/>
  </p:normalViewPr>
  <p:slideViewPr>
    <p:cSldViewPr snapToGrid="0" snapToObjects="1">
      <p:cViewPr varScale="1">
        <p:scale>
          <a:sx n="113" d="100"/>
          <a:sy n="113" d="100"/>
        </p:scale>
        <p:origin x="1476" y="10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7458"/>
    </p:cViewPr>
  </p:sorterViewPr>
  <p:gridSpacing cx="38100" cy="381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https://pixabay.com/en/box-crate-moving-package-wooden-41658/</a:t>
            </a:r>
          </a:p>
          <a:p>
            <a:r>
              <a:rPr lang="en-US" dirty="0" smtClean="0"/>
              <a:t>https://pixabay.com/en/boat-flag-pirates-rowboat-307603/</a:t>
            </a:r>
          </a:p>
          <a:p>
            <a:r>
              <a:rPr lang="en-US" dirty="0" smtClean="0"/>
              <a:t>https://pixabay.com/en/coconut-tree-palm-tree-dune-tree-1892861/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29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8363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https://pixabay.com/en/box-crate-moving-package-wooden-41658/</a:t>
            </a:r>
          </a:p>
          <a:p>
            <a:r>
              <a:rPr lang="en-US" dirty="0" smtClean="0"/>
              <a:t>https://pixabay.com/en/boat-flag-pirates-rowboat-307603/</a:t>
            </a:r>
          </a:p>
          <a:p>
            <a:r>
              <a:rPr lang="en-US" dirty="0" smtClean="0"/>
              <a:t>https://pixabay.com/en/coconut-tree-palm-tree-dune-tree-1892861/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6836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https://pixabay.com/en/box-crate-moving-package-wooden-41658/</a:t>
            </a:r>
          </a:p>
          <a:p>
            <a:r>
              <a:rPr lang="en-US" dirty="0" smtClean="0"/>
              <a:t>https://pixabay.com/en/boat-flag-pirates-rowboat-307603/</a:t>
            </a:r>
          </a:p>
          <a:p>
            <a:r>
              <a:rPr lang="en-US" dirty="0" smtClean="0"/>
              <a:t>https://pixabay.com/en/coconut-tree-palm-tree-dune-tree-1892861/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3492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https://pixabay.com/en/box-crate-moving-package-wooden-41658/</a:t>
            </a:r>
          </a:p>
          <a:p>
            <a:r>
              <a:rPr lang="en-US" dirty="0" smtClean="0"/>
              <a:t>https://pixabay.com/en/boat-flag-pirates-rowboat-307603/</a:t>
            </a:r>
          </a:p>
          <a:p>
            <a:r>
              <a:rPr lang="en-US" dirty="0" smtClean="0"/>
              <a:t>https://pixabay.com/en/coconut-tree-palm-tree-dune-tree-1892861/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190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https://pixabay.com/en/box-crate-moving-package-wooden-41658/</a:t>
            </a:r>
          </a:p>
          <a:p>
            <a:r>
              <a:rPr lang="en-US" dirty="0" smtClean="0"/>
              <a:t>https://pixabay.com/en/boat-flag-pirates-rowboat-307603/</a:t>
            </a:r>
          </a:p>
          <a:p>
            <a:r>
              <a:rPr lang="en-US" dirty="0" smtClean="0"/>
              <a:t>https://pixabay.com/en/coconut-tree-palm-tree-dune-tree-1892861/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0639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https://pixabay.com/en/box-crate-moving-package-wooden-41658/</a:t>
            </a:r>
          </a:p>
          <a:p>
            <a:r>
              <a:rPr lang="en-US" dirty="0" smtClean="0"/>
              <a:t>https://pixabay.com/en/boat-flag-pirates-rowboat-307603/</a:t>
            </a:r>
          </a:p>
          <a:p>
            <a:r>
              <a:rPr lang="en-US" dirty="0" smtClean="0"/>
              <a:t>https://pixabay.com/en/coconut-tree-palm-tree-dune-tree-1892861/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9826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https://pixabay.com/en/box-crate-moving-package-wooden-41658/</a:t>
            </a:r>
          </a:p>
          <a:p>
            <a:r>
              <a:rPr lang="en-US" dirty="0" smtClean="0"/>
              <a:t>https://pixabay.com/en/boat-flag-pirates-rowboat-307603/</a:t>
            </a:r>
          </a:p>
          <a:p>
            <a:r>
              <a:rPr lang="en-US" dirty="0" smtClean="0"/>
              <a:t>https://pixabay.com/en/coconut-tree-palm-tree-dune-tree-1892861/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5755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https://pixabay.com/en/box-crate-moving-package-wooden-41658/</a:t>
            </a:r>
          </a:p>
          <a:p>
            <a:r>
              <a:rPr lang="en-US" dirty="0" smtClean="0"/>
              <a:t>https://pixabay.com/en/boat-flag-pirates-rowboat-307603/</a:t>
            </a:r>
          </a:p>
          <a:p>
            <a:r>
              <a:rPr lang="en-US" dirty="0" smtClean="0"/>
              <a:t>https://pixabay.com/en/coconut-tree-palm-tree-dune-tree-1892861/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9693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https://pixabay.com/en/finance-dollar-financial-world-634901/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510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</a:t>
            </a:r>
            <a:r>
              <a:rPr lang="en-US" altLang="en-US" sz="1400" dirty="0" smtClean="0">
                <a:latin typeface="Arial" pitchFamily="34" charset="0"/>
              </a:rPr>
              <a:t>UMBC and Dr. Katherine Gibson </a:t>
            </a:r>
            <a:r>
              <a:rPr lang="en-US" altLang="en-US" sz="1400" dirty="0" smtClean="0">
                <a:latin typeface="Arial" pitchFamily="34" charset="0"/>
              </a:rPr>
              <a:t>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10 – Functions (</a:t>
            </a:r>
            <a:r>
              <a:rPr lang="en-US" altLang="en-US" sz="4000" dirty="0" err="1" smtClean="0"/>
              <a:t>cont</a:t>
            </a:r>
            <a:r>
              <a:rPr lang="en-US" altLang="en-US" sz="400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File Layout and Constants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17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Layout of a Python File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610467" y="1828800"/>
            <a:ext cx="5439266" cy="473737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  <a:prstDash val="sysDot"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spcBef>
                <a:spcPts val="0"/>
              </a:spcBef>
              <a:buNone/>
            </a:pP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File:    </a:t>
            </a:r>
            <a:r>
              <a:rPr lang="en-US" sz="16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gradeGetter.py</a:t>
            </a:r>
            <a:endParaRPr lang="en-US" sz="16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None/>
            </a:pP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Author:  Dr. </a:t>
            </a:r>
            <a:r>
              <a:rPr lang="en-US" sz="16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Gibson</a:t>
            </a:r>
          </a:p>
          <a:p>
            <a:pPr marL="0" lvl="1" indent="0">
              <a:spcBef>
                <a:spcPts val="0"/>
              </a:spcBef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None/>
            </a:pP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MIN_GRADE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0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None/>
            </a:pP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MAX_GRADE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100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None/>
            </a:pP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None/>
            </a:pPr>
            <a:r>
              <a:rPr lang="en-US" sz="16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getInput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(min, max):</a:t>
            </a:r>
          </a:p>
          <a:p>
            <a:pPr marL="0" lvl="1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msg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enter..."</a:t>
            </a:r>
            <a:endParaRPr lang="en-US" sz="1600" b="1" dirty="0">
              <a:solidFill>
                <a:srgbClr val="0066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msg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))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 min </a:t>
            </a:r>
            <a:r>
              <a:rPr lang="en-US" sz="16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&gt; max: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6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more code here</a:t>
            </a:r>
          </a:p>
          <a:p>
            <a:pPr marL="0" lvl="1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None/>
            </a:pPr>
            <a:r>
              <a:rPr lang="en-US" sz="16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getInput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(MIN_GRADE, MAX_GRADE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lvl="1" indent="0">
              <a:spcBef>
                <a:spcPts val="0"/>
              </a:spcBef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print("You got a", grade)</a:t>
            </a:r>
          </a:p>
          <a:p>
            <a:pPr marL="0" lvl="1" indent="0">
              <a:spcBef>
                <a:spcPts val="0"/>
              </a:spcBef>
              <a:buNone/>
            </a:pPr>
            <a:endParaRPr lang="en-US" sz="1600" b="1" dirty="0" smtClean="0">
              <a:solidFill>
                <a:srgbClr val="0000CC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spcBef>
                <a:spcPts val="0"/>
              </a:spcBef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599436" y="1702341"/>
            <a:ext cx="6304865" cy="760568"/>
            <a:chOff x="599436" y="1702341"/>
            <a:chExt cx="6304865" cy="760568"/>
          </a:xfrm>
        </p:grpSpPr>
        <p:sp>
          <p:nvSpPr>
            <p:cNvPr id="6" name="Rounded Rectangle 5"/>
            <p:cNvSpPr/>
            <p:nvPr/>
          </p:nvSpPr>
          <p:spPr>
            <a:xfrm flipH="1">
              <a:off x="3465772" y="1702341"/>
              <a:ext cx="3438529" cy="760568"/>
            </a:xfrm>
            <a:prstGeom prst="roundRect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99436" y="1866906"/>
              <a:ext cx="2025311" cy="400110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latin typeface="+mj-lt"/>
                  <a:cs typeface="Courier New" panose="02070309020205020404" pitchFamily="49" charset="0"/>
                </a:rPr>
                <a:t>header comment</a:t>
              </a:r>
              <a:endParaRPr lang="en-US" sz="2000" b="1" dirty="0">
                <a:latin typeface="+mj-lt"/>
                <a:cs typeface="Courier New" panose="02070309020205020404" pitchFamily="49" charset="0"/>
              </a:endParaRPr>
            </a:p>
          </p:txBody>
        </p:sp>
        <p:cxnSp>
          <p:nvCxnSpPr>
            <p:cNvPr id="8" name="Straight Arrow Connector 7"/>
            <p:cNvCxnSpPr/>
            <p:nvPr/>
          </p:nvCxnSpPr>
          <p:spPr>
            <a:xfrm>
              <a:off x="2528908" y="2082625"/>
              <a:ext cx="914400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/>
          <p:cNvGrpSpPr/>
          <p:nvPr/>
        </p:nvGrpSpPr>
        <p:grpSpPr>
          <a:xfrm>
            <a:off x="1134457" y="2570347"/>
            <a:ext cx="4544161" cy="583695"/>
            <a:chOff x="1134457" y="2570347"/>
            <a:chExt cx="4544161" cy="583695"/>
          </a:xfrm>
        </p:grpSpPr>
        <p:sp>
          <p:nvSpPr>
            <p:cNvPr id="14" name="Rounded Rectangle 13"/>
            <p:cNvSpPr/>
            <p:nvPr/>
          </p:nvSpPr>
          <p:spPr>
            <a:xfrm flipH="1">
              <a:off x="3465772" y="2570347"/>
              <a:ext cx="2212846" cy="583695"/>
            </a:xfrm>
            <a:prstGeom prst="roundRect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134457" y="2662140"/>
              <a:ext cx="1490290" cy="400110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latin typeface="+mj-lt"/>
                  <a:cs typeface="Courier New" panose="02070309020205020404" pitchFamily="49" charset="0"/>
                </a:rPr>
                <a:t>constants</a:t>
              </a:r>
              <a:endParaRPr lang="en-US" sz="2000" b="1" dirty="0">
                <a:latin typeface="+mj-lt"/>
                <a:cs typeface="Courier New" panose="02070309020205020404" pitchFamily="49" charset="0"/>
              </a:endParaRPr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>
              <a:off x="2528908" y="2862195"/>
              <a:ext cx="914400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/>
          <p:cNvGrpSpPr/>
          <p:nvPr/>
        </p:nvGrpSpPr>
        <p:grpSpPr>
          <a:xfrm>
            <a:off x="599436" y="3300965"/>
            <a:ext cx="7277633" cy="1582319"/>
            <a:chOff x="599436" y="3300965"/>
            <a:chExt cx="7277633" cy="1582319"/>
          </a:xfrm>
        </p:grpSpPr>
        <p:sp>
          <p:nvSpPr>
            <p:cNvPr id="20" name="Rounded Rectangle 19"/>
            <p:cNvSpPr/>
            <p:nvPr/>
          </p:nvSpPr>
          <p:spPr>
            <a:xfrm flipH="1">
              <a:off x="3465772" y="3300965"/>
              <a:ext cx="4411297" cy="1582319"/>
            </a:xfrm>
            <a:prstGeom prst="roundRect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99436" y="3584292"/>
              <a:ext cx="2025311" cy="1015663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latin typeface="+mj-lt"/>
                  <a:cs typeface="Courier New" panose="02070309020205020404" pitchFamily="49" charset="0"/>
                </a:rPr>
                <a:t>definitions for all functions other than main()</a:t>
              </a:r>
              <a:endParaRPr lang="en-US" sz="2000" b="1" dirty="0">
                <a:latin typeface="+mj-lt"/>
                <a:cs typeface="Courier New" panose="02070309020205020404" pitchFamily="49" charset="0"/>
              </a:endParaRPr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>
              <a:off x="2528907" y="4092125"/>
              <a:ext cx="914400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39"/>
          <p:cNvGrpSpPr/>
          <p:nvPr/>
        </p:nvGrpSpPr>
        <p:grpSpPr>
          <a:xfrm>
            <a:off x="599436" y="5010213"/>
            <a:ext cx="8330553" cy="869685"/>
            <a:chOff x="599436" y="5010213"/>
            <a:chExt cx="8330553" cy="869685"/>
          </a:xfrm>
        </p:grpSpPr>
        <p:sp>
          <p:nvSpPr>
            <p:cNvPr id="25" name="Rounded Rectangle 24"/>
            <p:cNvSpPr/>
            <p:nvPr/>
          </p:nvSpPr>
          <p:spPr>
            <a:xfrm flipH="1">
              <a:off x="3465772" y="5010213"/>
              <a:ext cx="5464217" cy="869685"/>
            </a:xfrm>
            <a:prstGeom prst="roundRect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99436" y="5245000"/>
              <a:ext cx="2025311" cy="400110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latin typeface="+mj-lt"/>
                  <a:cs typeface="Courier New" panose="02070309020205020404" pitchFamily="49" charset="0"/>
                </a:rPr>
                <a:t>main() definition</a:t>
              </a:r>
              <a:endParaRPr lang="en-US" sz="2000" b="1" dirty="0">
                <a:latin typeface="+mj-lt"/>
                <a:cs typeface="Courier New" panose="02070309020205020404" pitchFamily="49" charset="0"/>
              </a:endParaRPr>
            </a:p>
          </p:txBody>
        </p:sp>
        <p:cxnSp>
          <p:nvCxnSpPr>
            <p:cNvPr id="27" name="Straight Arrow Connector 26"/>
            <p:cNvCxnSpPr/>
            <p:nvPr/>
          </p:nvCxnSpPr>
          <p:spPr>
            <a:xfrm>
              <a:off x="2528907" y="5445056"/>
              <a:ext cx="914400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/>
          <p:cNvGrpSpPr/>
          <p:nvPr/>
        </p:nvGrpSpPr>
        <p:grpSpPr>
          <a:xfrm>
            <a:off x="904388" y="5955163"/>
            <a:ext cx="3608521" cy="400110"/>
            <a:chOff x="904388" y="5955163"/>
            <a:chExt cx="3608521" cy="400110"/>
          </a:xfrm>
        </p:grpSpPr>
        <p:sp>
          <p:nvSpPr>
            <p:cNvPr id="32" name="Rounded Rectangle 31"/>
            <p:cNvSpPr/>
            <p:nvPr/>
          </p:nvSpPr>
          <p:spPr>
            <a:xfrm flipH="1">
              <a:off x="3465772" y="5985254"/>
              <a:ext cx="1047137" cy="350201"/>
            </a:xfrm>
            <a:prstGeom prst="roundRect">
              <a:avLst/>
            </a:prstGeom>
            <a:noFill/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904388" y="5955163"/>
              <a:ext cx="1720359" cy="400110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latin typeface="+mj-lt"/>
                  <a:cs typeface="Courier New" panose="02070309020205020404" pitchFamily="49" charset="0"/>
                </a:rPr>
                <a:t>call to main()</a:t>
              </a:r>
              <a:endParaRPr lang="en-US" sz="2000" b="1" dirty="0">
                <a:latin typeface="+mj-lt"/>
                <a:cs typeface="Courier New" panose="02070309020205020404" pitchFamily="49" charset="0"/>
              </a:endParaRPr>
            </a:p>
          </p:txBody>
        </p:sp>
        <p:cxnSp>
          <p:nvCxnSpPr>
            <p:cNvPr id="34" name="Straight Arrow Connector 33"/>
            <p:cNvCxnSpPr/>
            <p:nvPr/>
          </p:nvCxnSpPr>
          <p:spPr>
            <a:xfrm>
              <a:off x="2528907" y="6160355"/>
              <a:ext cx="914400" cy="0"/>
            </a:xfrm>
            <a:prstGeom prst="straightConnector1">
              <a:avLst/>
            </a:prstGeom>
            <a:ln w="57150">
              <a:solidFill>
                <a:srgbClr val="0070C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17638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Global Constants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err="1"/>
              <a:t>Globals</a:t>
            </a:r>
            <a:r>
              <a:rPr lang="en-US" dirty="0"/>
              <a:t> are variables declared outside </a:t>
            </a:r>
            <a:br>
              <a:rPr lang="en-US" dirty="0"/>
            </a:br>
            <a:r>
              <a:rPr lang="en-US" dirty="0"/>
              <a:t>of any function (including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  <a:r>
              <a:rPr lang="en-US" dirty="0"/>
              <a:t> )</a:t>
            </a:r>
          </a:p>
          <a:p>
            <a:r>
              <a:rPr lang="en-US" dirty="0" smtClean="0"/>
              <a:t>Accessible globally in your program</a:t>
            </a:r>
          </a:p>
          <a:p>
            <a:pPr lvl="1"/>
            <a:r>
              <a:rPr lang="en-US" dirty="0" smtClean="0"/>
              <a:t>To all functions and code</a:t>
            </a:r>
          </a:p>
          <a:p>
            <a:pPr lvl="1"/>
            <a:endParaRPr lang="en-US" dirty="0"/>
          </a:p>
          <a:p>
            <a:r>
              <a:rPr lang="en-US" dirty="0"/>
              <a:t>Your programs </a:t>
            </a:r>
            <a:r>
              <a:rPr lang="en-US" u="sng" dirty="0"/>
              <a:t>may not</a:t>
            </a:r>
            <a:r>
              <a:rPr lang="en-US" dirty="0"/>
              <a:t> have global variables</a:t>
            </a:r>
          </a:p>
          <a:p>
            <a:r>
              <a:rPr lang="en-US" dirty="0"/>
              <a:t>Your programs </a:t>
            </a:r>
            <a:r>
              <a:rPr lang="en-US" u="sng" dirty="0"/>
              <a:t>may</a:t>
            </a:r>
            <a:r>
              <a:rPr lang="en-US" dirty="0"/>
              <a:t> use global </a:t>
            </a:r>
            <a:r>
              <a:rPr lang="en-US" b="1" dirty="0"/>
              <a:t>constants</a:t>
            </a:r>
            <a:endParaRPr lang="en-US" dirty="0"/>
          </a:p>
          <a:p>
            <a:pPr lvl="1"/>
            <a:r>
              <a:rPr lang="en-US" dirty="0"/>
              <a:t>In fact, constants should generally be global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9986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Return Statements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45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Giving Information to a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Passing parameters provides a mechanism for </a:t>
            </a:r>
            <a:r>
              <a:rPr lang="en-US" u="sng" dirty="0"/>
              <a:t>initializing</a:t>
            </a:r>
            <a:r>
              <a:rPr lang="en-US" dirty="0"/>
              <a:t> the variables in a function</a:t>
            </a:r>
          </a:p>
          <a:p>
            <a:endParaRPr lang="en-US" dirty="0" smtClean="0"/>
          </a:p>
          <a:p>
            <a:r>
              <a:rPr lang="en-US" dirty="0" smtClean="0"/>
              <a:t>Parameters </a:t>
            </a:r>
            <a:r>
              <a:rPr lang="en-US" dirty="0"/>
              <a:t>act as </a:t>
            </a:r>
            <a:r>
              <a:rPr lang="en-US" b="1" i="1" dirty="0"/>
              <a:t>inputs</a:t>
            </a:r>
            <a:r>
              <a:rPr lang="en-US" dirty="0"/>
              <a:t> to a function</a:t>
            </a:r>
          </a:p>
          <a:p>
            <a:endParaRPr lang="en-US" dirty="0" smtClean="0"/>
          </a:p>
          <a:p>
            <a:r>
              <a:rPr lang="en-US" dirty="0" smtClean="0"/>
              <a:t>We </a:t>
            </a:r>
            <a:r>
              <a:rPr lang="en-US" dirty="0"/>
              <a:t>can call a function many times and get </a:t>
            </a:r>
            <a:r>
              <a:rPr lang="en-US" u="sng" dirty="0"/>
              <a:t>different results</a:t>
            </a:r>
            <a:r>
              <a:rPr lang="en-US" dirty="0"/>
              <a:t> by changing its parameters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8463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232" y="826364"/>
            <a:ext cx="8479536" cy="1143000"/>
          </a:xfrm>
        </p:spPr>
        <p:txBody>
          <a:bodyPr/>
          <a:lstStyle/>
          <a:p>
            <a:r>
              <a:rPr lang="en-US" dirty="0" smtClean="0"/>
              <a:t>Getting Information from a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We’ve already seen numerous examples of functions that return </a:t>
            </a:r>
            <a:r>
              <a:rPr lang="en-US" dirty="0" smtClean="0"/>
              <a:t>values</a:t>
            </a:r>
          </a:p>
          <a:p>
            <a:pPr marL="914400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,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input()</a:t>
            </a:r>
            <a:r>
              <a:rPr lang="en-US" dirty="0" smtClean="0"/>
              <a:t>, etc.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For example,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Takes in any string as its parameter</a:t>
            </a:r>
          </a:p>
          <a:p>
            <a:pPr lvl="1"/>
            <a:r>
              <a:rPr lang="en-US" dirty="0" smtClean="0"/>
              <a:t>Processes the digits in the string</a:t>
            </a:r>
          </a:p>
          <a:p>
            <a:pPr lvl="1"/>
            <a:r>
              <a:rPr lang="en-US" dirty="0" smtClean="0"/>
              <a:t>And returns an integer value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6749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 that Return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have a function return a value after it is called, we need to use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dirty="0" smtClean="0"/>
              <a:t> keyword</a:t>
            </a:r>
          </a:p>
          <a:p>
            <a:endParaRPr lang="en-US" dirty="0" smtClean="0"/>
          </a:p>
          <a:p>
            <a:pPr marL="914400" indent="0">
              <a:buNone/>
            </a:pPr>
            <a:r>
              <a:rPr lang="en-US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(num1):</a:t>
            </a:r>
          </a:p>
          <a:p>
            <a:pPr marL="914400" indent="0">
              <a:buNone/>
            </a:pPr>
            <a:r>
              <a:rPr lang="en-US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return the square</a:t>
            </a:r>
          </a:p>
          <a:p>
            <a:pPr marL="91440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(num1 * num1)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4202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Handling Return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Python encounters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dirty="0" smtClean="0"/>
              <a:t>, it</a:t>
            </a:r>
          </a:p>
          <a:p>
            <a:pPr lvl="1"/>
            <a:r>
              <a:rPr lang="en-US" sz="3200" dirty="0" smtClean="0"/>
              <a:t>Exits </a:t>
            </a:r>
            <a:r>
              <a:rPr lang="en-US" sz="3200" dirty="0"/>
              <a:t>the </a:t>
            </a:r>
            <a:r>
              <a:rPr lang="en-US" sz="3200" dirty="0" smtClean="0"/>
              <a:t>function (immediately!)</a:t>
            </a:r>
          </a:p>
          <a:p>
            <a:pPr lvl="2"/>
            <a:r>
              <a:rPr lang="en-US" sz="2800" dirty="0" smtClean="0"/>
              <a:t>Even if it’s not the end of the function</a:t>
            </a:r>
          </a:p>
          <a:p>
            <a:pPr lvl="1"/>
            <a:r>
              <a:rPr lang="en-US" sz="3200" dirty="0" smtClean="0"/>
              <a:t>Returns </a:t>
            </a:r>
            <a:r>
              <a:rPr lang="en-US" sz="3200" dirty="0"/>
              <a:t>control </a:t>
            </a:r>
            <a:r>
              <a:rPr lang="en-US" sz="3200" dirty="0" smtClean="0"/>
              <a:t>back to where </a:t>
            </a:r>
            <a:br>
              <a:rPr lang="en-US" sz="3200" dirty="0" smtClean="0"/>
            </a:br>
            <a:r>
              <a:rPr lang="en-US" sz="3200" dirty="0" smtClean="0"/>
              <a:t>the </a:t>
            </a:r>
            <a:r>
              <a:rPr lang="en-US" sz="3200" dirty="0"/>
              <a:t>function was </a:t>
            </a:r>
            <a:r>
              <a:rPr lang="en-US" sz="3200" dirty="0" smtClean="0"/>
              <a:t>called from</a:t>
            </a:r>
            <a:endParaRPr lang="en-US" sz="3200" dirty="0"/>
          </a:p>
          <a:p>
            <a:pPr lvl="1"/>
            <a:endParaRPr lang="en-US" dirty="0" smtClean="0"/>
          </a:p>
          <a:p>
            <a:r>
              <a:rPr lang="en-US" dirty="0" smtClean="0"/>
              <a:t>The value </a:t>
            </a:r>
            <a:r>
              <a:rPr lang="en-US" dirty="0"/>
              <a:t>provided in the return statement </a:t>
            </a:r>
            <a:r>
              <a:rPr lang="en-US" dirty="0" smtClean="0"/>
              <a:t>is sent </a:t>
            </a:r>
            <a:r>
              <a:rPr lang="en-US" dirty="0"/>
              <a:t>back to the caller as an </a:t>
            </a:r>
            <a:r>
              <a:rPr lang="en-US" b="1" i="1" dirty="0"/>
              <a:t>expression </a:t>
            </a:r>
            <a:r>
              <a:rPr lang="en-US" b="1" i="1" dirty="0" smtClean="0"/>
              <a:t>result</a:t>
            </a:r>
            <a:endParaRPr lang="en-US" b="1" i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1932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 smtClean="0"/>
              <a:t>Code Trace: Return from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y =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(num1):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num1 * num1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2107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+mn-lt"/>
              </a:rPr>
              <a:t>Step 1: Call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67901" y="3860351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Let’s follow the flow of the code</a:t>
            </a:r>
            <a:endParaRPr lang="en-US" sz="2400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486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 smtClean="0"/>
              <a:t>Code Trace: Return from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y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(num1):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num1 * num1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36906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+mn-lt"/>
              </a:rPr>
              <a:t>Step 1: Call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r>
              <a:rPr lang="en-US" dirty="0" smtClean="0">
                <a:latin typeface="+mn-lt"/>
              </a:rPr>
              <a:t>Step 2: Pass control to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67901" y="3860351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Let’s follow the flow of the code</a:t>
            </a:r>
            <a:endParaRPr lang="en-US" sz="2400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616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96296E-6 L 0.00121 -0.14259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7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Functions</a:t>
            </a:r>
          </a:p>
          <a:p>
            <a:pPr lvl="1"/>
            <a:r>
              <a:rPr lang="en-US" sz="3200" dirty="0"/>
              <a:t>Why they’re useful</a:t>
            </a:r>
          </a:p>
          <a:p>
            <a:pPr lvl="1"/>
            <a:r>
              <a:rPr lang="en-US" sz="3200" dirty="0"/>
              <a:t>When you should use them</a:t>
            </a:r>
          </a:p>
          <a:p>
            <a:r>
              <a:rPr lang="en-US" dirty="0"/>
              <a:t>Calling functions</a:t>
            </a:r>
          </a:p>
          <a:p>
            <a:r>
              <a:rPr lang="en-US" dirty="0"/>
              <a:t>Variable scope</a:t>
            </a:r>
          </a:p>
          <a:p>
            <a:r>
              <a:rPr lang="en-US" dirty="0"/>
              <a:t>Passing parameters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0394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 smtClean="0"/>
              <a:t>Code Trace: Return from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y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(num1):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num1 * num1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36906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+mn-lt"/>
              </a:rPr>
              <a:t>Step 1: Call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r>
              <a:rPr lang="en-US" dirty="0" smtClean="0">
                <a:latin typeface="+mn-lt"/>
              </a:rPr>
              <a:t>Step 2: Pass control to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 smtClean="0">
                <a:latin typeface="+mn-lt"/>
              </a:rPr>
              <a:t>Step 3: Set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 = 5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82718" y="2879964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Let’s follow the flow of the code</a:t>
            </a:r>
            <a:endParaRPr lang="en-US" sz="2400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038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59259E-6 L 0.04583 0.03495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2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 smtClean="0"/>
              <a:t>Code Trace: Return from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y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(num1):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num1 * num1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419993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+mn-lt"/>
              </a:rPr>
              <a:t>Step 1: Call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r>
              <a:rPr lang="en-US" dirty="0" smtClean="0">
                <a:latin typeface="+mn-lt"/>
              </a:rPr>
              <a:t>Step 2: Pass control to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 smtClean="0">
                <a:latin typeface="+mn-lt"/>
              </a:rPr>
              <a:t>Step 3: Set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 = 5</a:t>
            </a:r>
          </a:p>
          <a:p>
            <a:r>
              <a:rPr lang="en-US" dirty="0"/>
              <a:t>Step 4: See the function call 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  <a:p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500298" y="3125062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Let’s follow the flow of the code</a:t>
            </a:r>
            <a:endParaRPr lang="en-US" sz="2400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528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96296E-6 L 1.94444E-6 0.03449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 smtClean="0"/>
              <a:t>Code Trace: Return from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y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(num1):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num1 * num1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480099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+mn-lt"/>
              </a:rPr>
              <a:t>Step 1: Call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r>
              <a:rPr lang="en-US" dirty="0" smtClean="0">
                <a:latin typeface="+mn-lt"/>
              </a:rPr>
              <a:t>Step 2: Pass control to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 smtClean="0">
                <a:latin typeface="+mn-lt"/>
              </a:rPr>
              <a:t>Step 3: Set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 = 5</a:t>
            </a:r>
          </a:p>
          <a:p>
            <a:r>
              <a:rPr lang="en-US" dirty="0"/>
              <a:t>Step 4: See the function call 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  <a:p>
            <a:r>
              <a:rPr lang="en-US" dirty="0"/>
              <a:t>Step 5: Pass control from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/>
              <a:t> 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500298" y="3360732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Let’s follow the flow of the code</a:t>
            </a:r>
            <a:endParaRPr lang="en-US" sz="2400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518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3.7037E-6 L 0.44896 -0.09329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48" y="-4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 smtClean="0"/>
              <a:t>Code Trace: Return from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y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(num1):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num1 * num1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480099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+mn-lt"/>
              </a:rPr>
              <a:t>Step 1: Call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r>
              <a:rPr lang="en-US" dirty="0" smtClean="0">
                <a:latin typeface="+mn-lt"/>
              </a:rPr>
              <a:t>Step 2: Pass control to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 smtClean="0">
                <a:latin typeface="+mn-lt"/>
              </a:rPr>
              <a:t>Step 3: Set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 = 5</a:t>
            </a:r>
          </a:p>
          <a:p>
            <a:r>
              <a:rPr lang="en-US" dirty="0"/>
              <a:t>Step 4: See the function call 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  <a:p>
            <a:r>
              <a:rPr lang="en-US" dirty="0"/>
              <a:t>Step 5: Pass control from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/>
              <a:t> 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dirty="0"/>
              <a:t>Step 6: Set the value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num1</a:t>
            </a:r>
            <a:r>
              <a:rPr lang="en-US" dirty="0"/>
              <a:t> 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r>
              <a:rPr lang="en-US" dirty="0"/>
              <a:t> 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Let’s follow the flow of the code</a:t>
            </a:r>
            <a:endParaRPr lang="en-US" sz="2400" dirty="0">
              <a:cs typeface="Courier New" panose="02070309020205020404" pitchFamily="49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4608768" y="2723836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5768594" y="3423468"/>
            <a:ext cx="2052251" cy="338554"/>
            <a:chOff x="4736654" y="3713284"/>
            <a:chExt cx="2052251" cy="338554"/>
          </a:xfrm>
        </p:grpSpPr>
        <p:sp>
          <p:nvSpPr>
            <p:cNvPr id="16" name="TextBox 15"/>
            <p:cNvSpPr txBox="1"/>
            <p:nvPr/>
          </p:nvSpPr>
          <p:spPr>
            <a:xfrm>
              <a:off x="4736654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num1:  5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1675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 smtClean="0"/>
              <a:t>Code Trace: Return from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y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(num1):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num1 * num1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4800994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+mn-lt"/>
              </a:rPr>
              <a:t>Step 1: Call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r>
              <a:rPr lang="en-US" dirty="0" smtClean="0">
                <a:latin typeface="+mn-lt"/>
              </a:rPr>
              <a:t>Step 2: Pass control to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 smtClean="0">
                <a:latin typeface="+mn-lt"/>
              </a:rPr>
              <a:t>Step 3: Set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 = 5</a:t>
            </a:r>
          </a:p>
          <a:p>
            <a:r>
              <a:rPr lang="en-US" dirty="0"/>
              <a:t>Step 4: See the function call 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  <a:p>
            <a:r>
              <a:rPr lang="en-US" dirty="0"/>
              <a:t>Step 5: Pass control from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/>
              <a:t> 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dirty="0"/>
              <a:t>Step 6: Set the value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num1</a:t>
            </a:r>
            <a:r>
              <a:rPr lang="en-US" dirty="0"/>
              <a:t> 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r>
              <a:rPr lang="en-US" dirty="0"/>
              <a:t> 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</a:p>
          <a:p>
            <a:r>
              <a:rPr lang="en-US" dirty="0"/>
              <a:t>Step 7: Calculate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num1 *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num1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Let’s follow the flow of the code</a:t>
            </a:r>
            <a:endParaRPr lang="en-US" sz="2400" dirty="0">
              <a:cs typeface="Courier New" panose="02070309020205020404" pitchFamily="49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4608768" y="2723836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5768594" y="3423468"/>
            <a:ext cx="2052251" cy="338554"/>
            <a:chOff x="4736654" y="3713284"/>
            <a:chExt cx="2052251" cy="338554"/>
          </a:xfrm>
        </p:grpSpPr>
        <p:sp>
          <p:nvSpPr>
            <p:cNvPr id="13" name="TextBox 12"/>
            <p:cNvSpPr txBox="1"/>
            <p:nvPr/>
          </p:nvSpPr>
          <p:spPr>
            <a:xfrm>
              <a:off x="4736654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num1:  5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4077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22222E-6 L 0.04584 0.03496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92" y="1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 smtClean="0"/>
              <a:t>Code Trace: Return from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y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(num1):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num1 * num1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551433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+mn-lt"/>
              </a:rPr>
              <a:t>Step 1: Call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r>
              <a:rPr lang="en-US" dirty="0" smtClean="0">
                <a:latin typeface="+mn-lt"/>
              </a:rPr>
              <a:t>Step 2: Pass control to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 smtClean="0">
                <a:latin typeface="+mn-lt"/>
              </a:rPr>
              <a:t>Step 3: Set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 = 5</a:t>
            </a:r>
          </a:p>
          <a:p>
            <a:r>
              <a:rPr lang="en-US" dirty="0"/>
              <a:t>Step 4: See the function call 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  <a:p>
            <a:r>
              <a:rPr lang="en-US" dirty="0"/>
              <a:t>Step 5: Pass control from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/>
              <a:t> 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dirty="0"/>
              <a:t>Step 6: Set the value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num1</a:t>
            </a:r>
            <a:r>
              <a:rPr lang="en-US" dirty="0"/>
              <a:t> 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r>
              <a:rPr lang="en-US" dirty="0"/>
              <a:t> 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</a:p>
          <a:p>
            <a:r>
              <a:rPr lang="en-US" dirty="0"/>
              <a:t>Step 7: Calculate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num1 *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num1</a:t>
            </a:r>
          </a:p>
          <a:p>
            <a:r>
              <a:rPr lang="en-US" dirty="0"/>
              <a:t>Step 8: Return 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/>
              <a:t> and set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y =</a:t>
            </a:r>
            <a:r>
              <a:rPr lang="en-US" dirty="0"/>
              <a:t> return </a:t>
            </a:r>
            <a:r>
              <a:rPr lang="en-US" dirty="0" smtClean="0"/>
              <a:t>statement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Let’s follow the flow of the code</a:t>
            </a:r>
            <a:endParaRPr lang="en-US" sz="2400" dirty="0">
              <a:cs typeface="Courier New" panose="02070309020205020404" pitchFamily="49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5037393" y="2971486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5768594" y="3423468"/>
            <a:ext cx="2052251" cy="338554"/>
            <a:chOff x="4736654" y="3713284"/>
            <a:chExt cx="2052251" cy="338554"/>
          </a:xfrm>
        </p:grpSpPr>
        <p:sp>
          <p:nvSpPr>
            <p:cNvPr id="13" name="TextBox 12"/>
            <p:cNvSpPr txBox="1"/>
            <p:nvPr/>
          </p:nvSpPr>
          <p:spPr>
            <a:xfrm>
              <a:off x="4736654" y="3713284"/>
              <a:ext cx="20522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prstClr val="black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num1:  5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528826" y="3713284"/>
              <a:ext cx="480767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31800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33333E-6 L -0.48872 0.05741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44" y="287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68" y="826364"/>
            <a:ext cx="8589264" cy="1143000"/>
          </a:xfrm>
        </p:spPr>
        <p:txBody>
          <a:bodyPr/>
          <a:lstStyle/>
          <a:p>
            <a:r>
              <a:rPr lang="en-US" dirty="0" smtClean="0"/>
              <a:t>Code Trace: Return from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22495" y="2700194"/>
            <a:ext cx="25578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	x = 5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y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(y)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79213" y="2577083"/>
            <a:ext cx="4055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(num1):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num1 * num1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95881" y="4023633"/>
            <a:ext cx="5514330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+mn-lt"/>
              </a:rPr>
              <a:t>Step 1: Call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r>
              <a:rPr lang="en-US" dirty="0" smtClean="0">
                <a:latin typeface="+mn-lt"/>
              </a:rPr>
              <a:t>Step 2: Pass control to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 smtClean="0">
                <a:latin typeface="+mn-lt"/>
              </a:rPr>
              <a:t>Step 3: Set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 = 5</a:t>
            </a:r>
          </a:p>
          <a:p>
            <a:r>
              <a:rPr lang="en-US" dirty="0"/>
              <a:t>Step 4: See the function call 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  <a:p>
            <a:r>
              <a:rPr lang="en-US" dirty="0"/>
              <a:t>Step 5: Pass control from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/>
              <a:t> 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dirty="0"/>
              <a:t>Step 6: Set the value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num1</a:t>
            </a:r>
            <a:r>
              <a:rPr lang="en-US" dirty="0"/>
              <a:t> 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r>
              <a:rPr lang="en-US" dirty="0"/>
              <a:t> 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</a:p>
          <a:p>
            <a:r>
              <a:rPr lang="en-US" dirty="0"/>
              <a:t>Step 7: Calculate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num1 *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num1</a:t>
            </a:r>
          </a:p>
          <a:p>
            <a:r>
              <a:rPr lang="en-US" dirty="0"/>
              <a:t>Step 8: Return 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/>
              <a:t> and set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y =</a:t>
            </a:r>
            <a:r>
              <a:rPr lang="en-US" dirty="0"/>
              <a:t> return </a:t>
            </a:r>
            <a:r>
              <a:rPr lang="en-US" dirty="0" smtClean="0"/>
              <a:t>statement</a:t>
            </a:r>
          </a:p>
          <a:p>
            <a:r>
              <a:rPr lang="en-US" dirty="0"/>
              <a:t>Step 9: Print value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5084" y="1886731"/>
            <a:ext cx="481794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cs typeface="Courier New" panose="02070309020205020404" pitchFamily="49" charset="0"/>
              </a:rPr>
              <a:t>Let’s follow the flow of the code</a:t>
            </a:r>
            <a:endParaRPr lang="en-US" sz="2400" dirty="0">
              <a:cs typeface="Courier New" panose="02070309020205020404" pitchFamily="49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558666" y="3368254"/>
            <a:ext cx="389299" cy="0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3246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0.03449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Testing: </a:t>
            </a:r>
            <a:r>
              <a:rPr lang="en-US" dirty="0"/>
              <a:t>Return from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spcBef>
                <a:spcPts val="0"/>
              </a:spcBef>
              <a:buNone/>
            </a:pPr>
            <a:r>
              <a:rPr lang="en-US" altLang="en-US" sz="2800" b="1" dirty="0">
                <a:latin typeface="Courier New" panose="02070309020205020404" pitchFamily="49" charset="0"/>
              </a:rPr>
              <a:t>&gt;&gt;&gt; </a:t>
            </a:r>
            <a:r>
              <a:rPr lang="en-US" altLang="en-US" sz="2800" b="1" dirty="0" smtClean="0">
                <a:latin typeface="Courier New" panose="02070309020205020404" pitchFamily="49" charset="0"/>
              </a:rPr>
              <a:t>print(square(3))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</a:rPr>
              <a:t>9</a:t>
            </a:r>
            <a:endParaRPr lang="en-US" altLang="en-US" sz="2800" b="1" dirty="0">
              <a:latin typeface="Courier New" panose="02070309020205020404" pitchFamily="49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n-US" altLang="en-US" sz="2800" b="1" dirty="0">
                <a:latin typeface="Courier New" panose="02070309020205020404" pitchFamily="49" charset="0"/>
              </a:rPr>
              <a:t>&gt;&gt;&gt; print(square(4</a:t>
            </a:r>
            <a:r>
              <a:rPr lang="en-US" altLang="en-US" sz="2800" b="1" dirty="0" smtClean="0">
                <a:latin typeface="Courier New" panose="02070309020205020404" pitchFamily="49" charset="0"/>
              </a:rPr>
              <a:t>))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</a:rPr>
              <a:t>16</a:t>
            </a:r>
            <a:endParaRPr lang="en-US" altLang="en-US" sz="2800" b="1" dirty="0">
              <a:latin typeface="Courier New" panose="02070309020205020404" pitchFamily="49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n-US" altLang="en-US" sz="2800" b="1" dirty="0">
                <a:latin typeface="Courier New" panose="02070309020205020404" pitchFamily="49" charset="0"/>
              </a:rPr>
              <a:t>&gt;&gt;&gt; x = </a:t>
            </a:r>
            <a:r>
              <a:rPr lang="en-US" altLang="en-US" sz="2800" b="1" dirty="0" smtClean="0">
                <a:latin typeface="Courier New" panose="02070309020205020404" pitchFamily="49" charset="0"/>
              </a:rPr>
              <a:t>5</a:t>
            </a:r>
            <a:br>
              <a:rPr lang="en-US" altLang="en-US" sz="2800" b="1" dirty="0" smtClean="0">
                <a:latin typeface="Courier New" panose="02070309020205020404" pitchFamily="49" charset="0"/>
              </a:rPr>
            </a:br>
            <a:r>
              <a:rPr lang="en-US" altLang="en-US" sz="2800" b="1" dirty="0" smtClean="0">
                <a:latin typeface="Courier New" panose="02070309020205020404" pitchFamily="49" charset="0"/>
              </a:rPr>
              <a:t>&gt;&gt;&gt; </a:t>
            </a:r>
            <a:r>
              <a:rPr lang="en-US" altLang="en-US" sz="2800" b="1" dirty="0">
                <a:latin typeface="Courier New" panose="02070309020205020404" pitchFamily="49" charset="0"/>
              </a:rPr>
              <a:t>y = square(x)</a:t>
            </a:r>
            <a:br>
              <a:rPr lang="en-US" altLang="en-US" sz="2800" b="1" dirty="0">
                <a:latin typeface="Courier New" panose="02070309020205020404" pitchFamily="49" charset="0"/>
              </a:rPr>
            </a:br>
            <a:r>
              <a:rPr lang="en-US" altLang="en-US" sz="2800" b="1" dirty="0">
                <a:latin typeface="Courier New" panose="02070309020205020404" pitchFamily="49" charset="0"/>
              </a:rPr>
              <a:t>&gt;&gt;&gt; </a:t>
            </a:r>
            <a:r>
              <a:rPr lang="en-US" altLang="en-US" sz="2800" b="1" dirty="0" smtClean="0">
                <a:latin typeface="Courier New" panose="02070309020205020404" pitchFamily="49" charset="0"/>
              </a:rPr>
              <a:t>print(y)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</a:rPr>
              <a:t>25</a:t>
            </a:r>
            <a:endParaRPr lang="en-US" altLang="en-US" sz="2800" b="1" dirty="0">
              <a:latin typeface="Courier New" panose="02070309020205020404" pitchFamily="49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n-US" altLang="en-US" sz="2800" b="1" dirty="0">
                <a:latin typeface="Courier New" panose="02070309020205020404" pitchFamily="49" charset="0"/>
              </a:rPr>
              <a:t>&gt;&gt;&gt; print(square(x) + square(3</a:t>
            </a:r>
            <a:r>
              <a:rPr lang="en-US" altLang="en-US" sz="2800" b="1" dirty="0" smtClean="0">
                <a:latin typeface="Courier New" panose="02070309020205020404" pitchFamily="49" charset="0"/>
              </a:rPr>
              <a:t>))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n-US" altLang="en-US" sz="2800" b="1" dirty="0" smtClean="0">
                <a:latin typeface="Courier New" panose="02070309020205020404" pitchFamily="49" charset="0"/>
              </a:rPr>
              <a:t>34</a:t>
            </a:r>
            <a:endParaRPr lang="en-US" altLang="en-US" sz="2800" b="1" dirty="0">
              <a:latin typeface="Courier New" panose="02070309020205020404" pitchFamily="49" charset="0"/>
            </a:endParaRP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9395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Island 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63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Function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square() </a:t>
            </a:r>
            <a:r>
              <a:rPr lang="en-US" dirty="0" smtClean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Make copy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 smtClean="0"/>
              <a:t>’s value (no name yet)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Pass value </a:t>
            </a:r>
            <a:r>
              <a:rPr lang="en-US" dirty="0"/>
              <a:t>of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 </a:t>
            </a:r>
            <a:r>
              <a:rPr lang="en-US" dirty="0" smtClean="0"/>
              <a:t>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/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</a:rPr>
                <a:t>             square()      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35203" y="4595892"/>
            <a:ext cx="1395119" cy="1395119"/>
            <a:chOff x="2581796" y="2568100"/>
            <a:chExt cx="1395119" cy="1395119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2581796" y="2568100"/>
              <a:ext cx="1395119" cy="1395119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3112101" y="3250738"/>
              <a:ext cx="699230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</a:rPr>
                <a:t>X = 5</a:t>
              </a:r>
              <a:endParaRPr lang="en-US" sz="2000" b="1" dirty="0">
                <a:ln w="12700">
                  <a:noFill/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950" y="5608585"/>
            <a:ext cx="3920633" cy="949528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235203" y="3582745"/>
            <a:ext cx="1395119" cy="1395119"/>
            <a:chOff x="2581796" y="2568100"/>
            <a:chExt cx="1395119" cy="1395119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2581796" y="2568100"/>
              <a:ext cx="1395119" cy="1395119"/>
            </a:xfrm>
            <a:prstGeom prst="rect">
              <a:avLst/>
            </a:prstGeom>
          </p:spPr>
        </p:pic>
        <p:sp>
          <p:nvSpPr>
            <p:cNvPr id="22" name="Rectangle 21"/>
            <p:cNvSpPr/>
            <p:nvPr/>
          </p:nvSpPr>
          <p:spPr>
            <a:xfrm>
              <a:off x="3304461" y="3274343"/>
              <a:ext cx="314510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</a:rPr>
                <a:t>5</a:t>
              </a:r>
              <a:endParaRPr lang="en-US" sz="2000" b="1" dirty="0">
                <a:ln w="12700">
                  <a:noFill/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319950" y="5609678"/>
            <a:ext cx="3920633" cy="951014"/>
            <a:chOff x="1299248" y="5528092"/>
            <a:chExt cx="3920633" cy="951014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99248" y="5528092"/>
              <a:ext cx="3920633" cy="951014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 rot="21449416">
              <a:off x="1573744" y="5768115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</a:rPr>
                <a:t>USS Actual </a:t>
              </a:r>
              <a:r>
                <a:rPr lang="en-US" sz="2800" b="1" dirty="0" err="1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</a:rPr>
                <a:t>Params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Images from pixabay.com</a:t>
            </a:r>
            <a:endParaRPr lang="en-US" sz="900" dirty="0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524107" y="6574633"/>
            <a:ext cx="3619893" cy="283367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TextBox 10"/>
          <p:cNvSpPr txBox="1">
            <a:spLocks noChangeArrowheads="1"/>
          </p:cNvSpPr>
          <p:nvPr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solidFill>
                  <a:prstClr val="black"/>
                </a:solidFill>
                <a:latin typeface="Arial" pitchFamily="34" charset="0"/>
              </a:rPr>
              <a:t>www.umbc.edu</a:t>
            </a:r>
          </a:p>
        </p:txBody>
      </p:sp>
    </p:spTree>
    <p:extLst>
      <p:ext uri="{BB962C8B-B14F-4D97-AF65-F5344CB8AC3E}">
        <p14:creationId xmlns:p14="http://schemas.microsoft.com/office/powerpoint/2010/main" val="311235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4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9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9" presetID="50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77778E-7 -4.07407E-6 L 0.125 -4.07407E-6 C 0.18108 -4.07407E-6 0.25 0.05047 0.25 0.09098 L 0.25 0.1838 " pathEditMode="relative" rAng="0" ptsTypes="AAAA">
                                          <p:cBhvr>
                                            <p:cTn id="30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919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9" presetID="50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77778E-7 -4.07407E-6 L 0.125 -4.07407E-6 C 0.18108 -4.07407E-6 0.25 0.05047 0.25 0.09098 L 0.25 0.1838 " pathEditMode="relative" rAng="0" ptsTypes="AAAA">
                                          <p:cBhvr>
                                            <p:cTn id="30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500" y="919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165247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square()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’s value (no name yet)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value of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 </a:t>
            </a:r>
            <a:r>
              <a:rPr lang="en-US" dirty="0"/>
              <a:t>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35203" y="4595892"/>
            <a:ext cx="1395119" cy="139511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950" y="5608585"/>
            <a:ext cx="3920633" cy="949528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2510599" y="4838092"/>
            <a:ext cx="1395119" cy="1395119"/>
            <a:chOff x="2581796" y="2568100"/>
            <a:chExt cx="1395119" cy="1395119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2581796" y="2568100"/>
              <a:ext cx="1395119" cy="1395119"/>
            </a:xfrm>
            <a:prstGeom prst="rect">
              <a:avLst/>
            </a:prstGeom>
          </p:spPr>
        </p:pic>
        <p:sp>
          <p:nvSpPr>
            <p:cNvPr id="33" name="Rectangle 32"/>
            <p:cNvSpPr/>
            <p:nvPr/>
          </p:nvSpPr>
          <p:spPr>
            <a:xfrm>
              <a:off x="3304461" y="3274343"/>
              <a:ext cx="314510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</a:rPr>
                <a:t>5</a:t>
              </a:r>
              <a:endParaRPr lang="en-US" sz="2000" b="1" dirty="0">
                <a:ln w="12700">
                  <a:noFill/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319950" y="5609678"/>
            <a:ext cx="3920633" cy="951014"/>
            <a:chOff x="1299248" y="5528092"/>
            <a:chExt cx="3920633" cy="951014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99248" y="5528092"/>
              <a:ext cx="3920633" cy="951014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 rot="21449416">
              <a:off x="1573744" y="5768115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</a:rPr>
                <a:t>USS Actual </a:t>
              </a:r>
              <a:r>
                <a:rPr lang="en-US" sz="2800" b="1" dirty="0" err="1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</a:rPr>
                <a:t>Params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Images from pixabay.com</a:t>
            </a:r>
            <a:endParaRPr lang="en-US" sz="900" dirty="0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 rot="21036726">
            <a:off x="6624178" y="583839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square()      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65508" y="5278530"/>
            <a:ext cx="69923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smtClean="0">
                <a:ln w="12700">
                  <a:noFill/>
                  <a:prstDash val="solid"/>
                </a:ln>
                <a:solidFill>
                  <a:srgbClr val="FFC000"/>
                </a:solidFill>
              </a:rPr>
              <a:t>X = 5</a:t>
            </a:r>
            <a:endParaRPr lang="en-US" sz="2000" b="1" dirty="0">
              <a:ln w="12700">
                <a:noFill/>
                <a:prstDash val="solid"/>
              </a:ln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216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2.22222E-6 L 0.25 -2.22222E-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square()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’s value (no name yet)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value of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 </a:t>
            </a:r>
            <a:r>
              <a:rPr lang="en-US" dirty="0"/>
              <a:t>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square()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35203" y="4595892"/>
            <a:ext cx="1395119" cy="139511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849" y="5606749"/>
            <a:ext cx="3920633" cy="949528"/>
          </a:xfrm>
          <a:prstGeom prst="rect">
            <a:avLst/>
          </a:prstGeom>
        </p:spPr>
      </p:pic>
      <p:grpSp>
        <p:nvGrpSpPr>
          <p:cNvPr id="29" name="Group 28"/>
          <p:cNvGrpSpPr/>
          <p:nvPr/>
        </p:nvGrpSpPr>
        <p:grpSpPr>
          <a:xfrm>
            <a:off x="4800965" y="4828039"/>
            <a:ext cx="1395119" cy="1395119"/>
            <a:chOff x="2581796" y="2568100"/>
            <a:chExt cx="1395119" cy="1395119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2581796" y="2568100"/>
              <a:ext cx="1395119" cy="1395119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3304461" y="3274343"/>
              <a:ext cx="314510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</a:rPr>
                <a:t>5</a:t>
              </a:r>
              <a:endParaRPr lang="en-US" sz="2000" b="1" dirty="0">
                <a:ln w="12700">
                  <a:noFill/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606849" y="5607842"/>
            <a:ext cx="3920633" cy="951014"/>
            <a:chOff x="1299248" y="5528092"/>
            <a:chExt cx="3920633" cy="951014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99248" y="5528092"/>
              <a:ext cx="3920633" cy="951014"/>
            </a:xfrm>
            <a:prstGeom prst="rect">
              <a:avLst/>
            </a:prstGeom>
          </p:spPr>
        </p:pic>
        <p:sp>
          <p:nvSpPr>
            <p:cNvPr id="27" name="Rectangle 26"/>
            <p:cNvSpPr/>
            <p:nvPr/>
          </p:nvSpPr>
          <p:spPr>
            <a:xfrm rot="21449416">
              <a:off x="1573744" y="5768115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</a:rPr>
                <a:t>USS Actual </a:t>
              </a:r>
              <a:r>
                <a:rPr lang="en-US" sz="2800" b="1" dirty="0" err="1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</a:rPr>
                <a:t>Params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Images from pixabay.com</a:t>
            </a:r>
            <a:endParaRPr lang="en-US" sz="900" dirty="0">
              <a:solidFill>
                <a:prstClr val="black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 rot="21036726">
            <a:off x="6624178" y="583839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square()      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65508" y="5278530"/>
            <a:ext cx="69923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smtClean="0">
                <a:ln w="12700">
                  <a:noFill/>
                  <a:prstDash val="solid"/>
                </a:ln>
                <a:solidFill>
                  <a:srgbClr val="FFC000"/>
                </a:solidFill>
              </a:rPr>
              <a:t>X = 5</a:t>
            </a:r>
            <a:endParaRPr lang="en-US" sz="2000" b="1" dirty="0">
              <a:ln w="12700">
                <a:noFill/>
                <a:prstDash val="solid"/>
              </a:ln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585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44444E-6 L -3.05556E-6 -4.44444E-6 C 0.00208 -0.00394 0.00417 -0.00764 0.00625 -0.01157 C 0.00712 -0.01273 0.00764 -0.01435 0.00851 -0.01574 C 0.00903 -0.01667 0.01007 -0.01736 0.01059 -0.01852 C 0.01146 -0.02037 0.0118 -0.02245 0.01267 -0.02431 C 0.01406 -0.02708 0.01614 -0.0294 0.01701 -0.03264 C 0.01892 -0.04051 0.01684 -0.03356 0.02014 -0.0412 C 0.02083 -0.04306 0.02135 -0.04514 0.02222 -0.04699 C 0.02361 -0.04977 0.02517 -0.05255 0.02656 -0.05556 L 0.02864 -0.05972 C 0.02934 -0.06111 0.03038 -0.06227 0.03073 -0.06389 C 0.03107 -0.06528 0.03125 -0.0669 0.03177 -0.06829 C 0.03542 -0.07662 0.0342 -0.07106 0.03819 -0.07824 C 0.0401 -0.08125 0.04444 -0.09213 0.04774 -0.09375 L 0.05104 -0.09514 L 0.05729 -0.10093 C 0.05833 -0.10185 0.05937 -0.10324 0.06059 -0.1037 C 0.06163 -0.10417 0.06267 -0.1044 0.06371 -0.10509 C 0.06597 -0.10671 0.06771 -0.10972 0.07014 -0.11088 C 0.07812 -0.11435 0.06823 -0.10949 0.07656 -0.11505 C 0.07743 -0.11574 0.07864 -0.11574 0.07969 -0.11644 C 0.08194 -0.11806 0.08368 -0.12106 0.08611 -0.12222 C 0.09062 -0.12407 0.08819 -0.12315 0.09357 -0.125 C 0.09687 -0.1294 0.09583 -0.12847 0.10208 -0.13194 C 0.10417 -0.1331 0.10642 -0.13356 0.10833 -0.13495 C 0.11562 -0.13958 0.10972 -0.13634 0.11684 -0.13912 C 0.1191 -0.14005 0.12101 -0.14167 0.12326 -0.1419 L 0.13819 -0.14329 C 0.15833 -0.14282 0.17864 -0.14329 0.19878 -0.1419 C 0.20642 -0.14144 0.21371 -0.13912 0.22118 -0.13773 L 0.22864 -0.13634 L 0.23507 -0.13356 C 0.23611 -0.1331 0.23732 -0.13287 0.23819 -0.13194 C 0.24236 -0.12847 0.2401 -0.12986 0.24462 -0.12778 C 0.2526 -0.1169 0.24323 -0.12824 0.25104 -0.12222 C 0.25833 -0.1162 0.24722 -0.12199 0.25625 -0.11782 C 0.25833 -0.11528 0.25885 -0.11389 0.26163 -0.11227 C 0.26267 -0.11157 0.26371 -0.11134 0.26476 -0.11088 C 0.27292 -0.1 0.26354 -0.11134 0.27118 -0.10509 C 0.27847 -0.09931 0.26736 -0.10486 0.27656 -0.10093 C 0.28142 -0.09074 0.275 -0.10278 0.28281 -0.09236 C 0.28385 -0.0912 0.2842 -0.08935 0.28507 -0.08796 C 0.28698 -0.08519 0.28976 -0.08287 0.29132 -0.07963 L 0.29566 -0.07106 C 0.29635 -0.06968 0.29739 -0.06852 0.29774 -0.0669 L 0.29982 -0.05833 C 0.30104 -0.05347 0.30087 -0.05556 0.30087 -0.05255 L 0.30087 -0.05255 " pathEditMode="relative" ptsTypes="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square()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’s value (no name yet)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value of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 </a:t>
            </a:r>
            <a:r>
              <a:rPr lang="en-US" dirty="0"/>
              <a:t>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Assign value 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num1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35203" y="4595892"/>
            <a:ext cx="1395119" cy="1395119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Images from pixabay.com</a:t>
            </a:r>
            <a:endParaRPr lang="en-US" sz="900" dirty="0">
              <a:solidFill>
                <a:prstClr val="black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 rot="21036726">
            <a:off x="6624178" y="583839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square()      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65508" y="5278530"/>
            <a:ext cx="69923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smtClean="0">
                <a:ln w="12700">
                  <a:noFill/>
                  <a:prstDash val="solid"/>
                </a:ln>
                <a:solidFill>
                  <a:srgbClr val="FFC000"/>
                </a:solidFill>
              </a:rPr>
              <a:t>X = 5</a:t>
            </a:r>
            <a:endParaRPr lang="en-US" sz="2000" b="1" dirty="0">
              <a:ln w="12700">
                <a:noFill/>
                <a:prstDash val="solid"/>
              </a:ln>
              <a:solidFill>
                <a:srgbClr val="FFC000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7553595" y="4467829"/>
            <a:ext cx="1395119" cy="1395119"/>
            <a:chOff x="2581796" y="2568100"/>
            <a:chExt cx="1395119" cy="1395119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2581796" y="2568100"/>
              <a:ext cx="1395119" cy="1395119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>
            <a:xfrm>
              <a:off x="3304461" y="3274343"/>
              <a:ext cx="314510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</a:rPr>
                <a:t>5</a:t>
              </a:r>
              <a:endParaRPr lang="en-US" sz="2000" b="1" dirty="0">
                <a:ln w="12700">
                  <a:noFill/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7553595" y="4467829"/>
            <a:ext cx="1395119" cy="1395119"/>
            <a:chOff x="7384369" y="4539715"/>
            <a:chExt cx="1395119" cy="1395119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7384369" y="4539715"/>
              <a:ext cx="1395119" cy="1395119"/>
            </a:xfrm>
            <a:prstGeom prst="rect">
              <a:avLst/>
            </a:prstGeom>
          </p:spPr>
        </p:pic>
        <p:sp>
          <p:nvSpPr>
            <p:cNvPr id="34" name="Rectangle 33"/>
            <p:cNvSpPr/>
            <p:nvPr/>
          </p:nvSpPr>
          <p:spPr>
            <a:xfrm>
              <a:off x="7836125" y="5040436"/>
              <a:ext cx="856325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</a:rPr>
                <a:t>num1 </a:t>
              </a:r>
              <a:b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</a:rPr>
              </a:br>
              <a: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</a:rPr>
                <a:t>= 5</a:t>
              </a:r>
              <a:endParaRPr lang="en-US" sz="2000" b="1" dirty="0">
                <a:ln w="12700">
                  <a:noFill/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3606849" y="5606749"/>
            <a:ext cx="3920633" cy="952107"/>
            <a:chOff x="3606849" y="5606749"/>
            <a:chExt cx="3920633" cy="952107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6849" y="5606749"/>
              <a:ext cx="3920633" cy="949528"/>
            </a:xfrm>
            <a:prstGeom prst="rect">
              <a:avLst/>
            </a:prstGeom>
          </p:spPr>
        </p:pic>
        <p:grpSp>
          <p:nvGrpSpPr>
            <p:cNvPr id="37" name="Group 36"/>
            <p:cNvGrpSpPr/>
            <p:nvPr/>
          </p:nvGrpSpPr>
          <p:grpSpPr>
            <a:xfrm>
              <a:off x="3606849" y="5607842"/>
              <a:ext cx="3920633" cy="951014"/>
              <a:chOff x="1299248" y="5528092"/>
              <a:chExt cx="3920633" cy="951014"/>
            </a:xfrm>
          </p:grpSpPr>
          <p:pic>
            <p:nvPicPr>
              <p:cNvPr id="38" name="Picture 37"/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299248" y="5528092"/>
                <a:ext cx="3920633" cy="951014"/>
              </a:xfrm>
              <a:prstGeom prst="rect">
                <a:avLst/>
              </a:prstGeom>
            </p:spPr>
          </p:pic>
          <p:sp>
            <p:nvSpPr>
              <p:cNvPr id="39" name="Rectangle 38"/>
              <p:cNvSpPr/>
              <p:nvPr/>
            </p:nvSpPr>
            <p:spPr>
              <a:xfrm rot="21449416">
                <a:off x="1573744" y="5768115"/>
                <a:ext cx="3055645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prstTxWarp prst="textArchDown">
                  <a:avLst/>
                </a:prstTxWarp>
                <a:spAutoFit/>
              </a:bodyPr>
              <a:lstStyle/>
              <a:p>
                <a:pPr algn="ctr"/>
                <a:r>
                  <a:rPr lang="en-US" sz="2800" b="1" dirty="0" smtClean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</a:rPr>
                  <a:t>USS Actual </a:t>
                </a:r>
                <a:r>
                  <a:rPr lang="en-US" sz="2800" b="1" dirty="0" err="1" smtClean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</a:rPr>
                  <a:t>Params</a:t>
                </a:r>
                <a:endPara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54986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0.00105 0.3844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1921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7553595" y="4467829"/>
            <a:ext cx="1395119" cy="1395119"/>
            <a:chOff x="7384369" y="4539715"/>
            <a:chExt cx="1395119" cy="1395119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7384369" y="4539715"/>
              <a:ext cx="1395119" cy="1395119"/>
            </a:xfrm>
            <a:prstGeom prst="rect">
              <a:avLst/>
            </a:prstGeom>
          </p:spPr>
        </p:pic>
        <p:sp>
          <p:nvSpPr>
            <p:cNvPr id="34" name="Rectangle 33"/>
            <p:cNvSpPr/>
            <p:nvPr/>
          </p:nvSpPr>
          <p:spPr>
            <a:xfrm>
              <a:off x="7836125" y="5040436"/>
              <a:ext cx="856325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</a:rPr>
                <a:t>num1 </a:t>
              </a:r>
              <a:b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</a:rPr>
              </a:br>
              <a: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</a:rPr>
                <a:t>= 5</a:t>
              </a:r>
              <a:endParaRPr lang="en-US" sz="2000" b="1" dirty="0">
                <a:ln w="12700">
                  <a:noFill/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square()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’s value (no name yet)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value of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 </a:t>
            </a:r>
            <a:r>
              <a:rPr lang="en-US" dirty="0"/>
              <a:t>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Assign value 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num1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Execute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num1 * num1</a:t>
            </a:r>
          </a:p>
          <a:p>
            <a:pPr marL="1314450" lvl="2" indent="-514350">
              <a:buFont typeface="+mj-lt"/>
              <a:buAutoNum type="alphaLcPeriod"/>
            </a:pPr>
            <a:r>
              <a:rPr lang="en-US" dirty="0"/>
              <a:t>(No name for it yet)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35203" y="4595892"/>
            <a:ext cx="1395119" cy="1395119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Images from pixabay.com</a:t>
            </a:r>
            <a:endParaRPr lang="en-US" sz="900" dirty="0">
              <a:solidFill>
                <a:prstClr val="black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 rot="21036726">
            <a:off x="6624178" y="583839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square()      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65508" y="5278530"/>
            <a:ext cx="69923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smtClean="0">
                <a:ln w="12700">
                  <a:noFill/>
                  <a:prstDash val="solid"/>
                </a:ln>
                <a:solidFill>
                  <a:srgbClr val="FFC000"/>
                </a:solidFill>
              </a:rPr>
              <a:t>X = 5</a:t>
            </a:r>
            <a:endParaRPr lang="en-US" sz="2000" b="1" dirty="0">
              <a:ln w="12700">
                <a:noFill/>
                <a:prstDash val="solid"/>
              </a:ln>
              <a:solidFill>
                <a:srgbClr val="FFC000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7553595" y="3448867"/>
            <a:ext cx="1395119" cy="1395119"/>
            <a:chOff x="2581796" y="2568100"/>
            <a:chExt cx="1395119" cy="1395119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2581796" y="2568100"/>
              <a:ext cx="1395119" cy="1395119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>
            <a:xfrm>
              <a:off x="3239540" y="3274343"/>
              <a:ext cx="444352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</a:rPr>
                <a:t>25</a:t>
              </a:r>
              <a:endParaRPr lang="en-US" sz="2000" b="1" dirty="0">
                <a:ln w="12700">
                  <a:noFill/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15679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340023" y="2108627"/>
            <a:ext cx="3339800" cy="4384249"/>
            <a:chOff x="6340023" y="2108627"/>
            <a:chExt cx="3339800" cy="438424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023" y="2108627"/>
              <a:ext cx="3130628" cy="4384249"/>
            </a:xfrm>
            <a:prstGeom prst="rect">
              <a:avLst/>
            </a:prstGeom>
          </p:spPr>
        </p:pic>
        <p:sp>
          <p:nvSpPr>
            <p:cNvPr id="23" name="Rectangle 22"/>
            <p:cNvSpPr/>
            <p:nvPr/>
          </p:nvSpPr>
          <p:spPr>
            <a:xfrm rot="21036726">
              <a:off x="6624178" y="5838399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>
                  <a:gd name="adj" fmla="val 90184"/>
                </a:avLst>
              </a:prstTxWarp>
              <a:spAutoFit/>
            </a:bodyPr>
            <a:lstStyle/>
            <a:p>
              <a:pPr algn="ctr"/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C00000"/>
                  </a:solidFill>
                </a:rPr>
                <a:t>             square()      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7553595" y="4467829"/>
            <a:ext cx="1395119" cy="1395119"/>
            <a:chOff x="7384369" y="4539715"/>
            <a:chExt cx="1395119" cy="1395119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7384369" y="4539715"/>
              <a:ext cx="1395119" cy="1395119"/>
            </a:xfrm>
            <a:prstGeom prst="rect">
              <a:avLst/>
            </a:prstGeom>
          </p:spPr>
        </p:pic>
        <p:sp>
          <p:nvSpPr>
            <p:cNvPr id="34" name="Rectangle 33"/>
            <p:cNvSpPr/>
            <p:nvPr/>
          </p:nvSpPr>
          <p:spPr>
            <a:xfrm>
              <a:off x="7836125" y="5040436"/>
              <a:ext cx="856325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</a:rPr>
                <a:t>num1 </a:t>
              </a:r>
              <a:b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</a:rPr>
              </a:br>
              <a: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</a:rPr>
                <a:t>= 5</a:t>
              </a:r>
              <a:endParaRPr lang="en-US" sz="2000" b="1" dirty="0">
                <a:ln w="12700">
                  <a:noFill/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square()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’s value (no name yet)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value of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 </a:t>
            </a:r>
            <a:r>
              <a:rPr lang="en-US" dirty="0"/>
              <a:t>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Assign value 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num1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Execute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num1 * num1</a:t>
            </a:r>
          </a:p>
          <a:p>
            <a:pPr marL="1314450" lvl="2" indent="-514350">
              <a:buFont typeface="+mj-lt"/>
              <a:buAutoNum type="alphaLcPeriod"/>
            </a:pPr>
            <a:r>
              <a:rPr lang="en-US" dirty="0" smtClean="0"/>
              <a:t>(No name for it yet)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Return calculated value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35203" y="4595892"/>
            <a:ext cx="1395119" cy="1395119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Images from pixabay.com</a:t>
            </a:r>
            <a:endParaRPr lang="en-US" sz="900" dirty="0">
              <a:solidFill>
                <a:prstClr val="black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65508" y="5278530"/>
            <a:ext cx="69923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smtClean="0">
                <a:ln w="12700">
                  <a:noFill/>
                  <a:prstDash val="solid"/>
                </a:ln>
                <a:solidFill>
                  <a:srgbClr val="FFC000"/>
                </a:solidFill>
              </a:rPr>
              <a:t>X = 5</a:t>
            </a:r>
            <a:endParaRPr lang="en-US" sz="2000" b="1" dirty="0">
              <a:ln w="12700">
                <a:noFill/>
                <a:prstDash val="solid"/>
              </a:ln>
              <a:solidFill>
                <a:srgbClr val="FFC000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53335" y="5592688"/>
            <a:ext cx="3920633" cy="949528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7553595" y="3448867"/>
            <a:ext cx="1395119" cy="1395119"/>
            <a:chOff x="2581796" y="2568100"/>
            <a:chExt cx="1395119" cy="1395119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2581796" y="2568100"/>
              <a:ext cx="1395119" cy="1395119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>
            <a:xfrm>
              <a:off x="3239540" y="3274343"/>
              <a:ext cx="444352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</a:rPr>
                <a:t>25</a:t>
              </a:r>
              <a:endParaRPr lang="en-US" sz="2000" b="1" dirty="0">
                <a:ln w="12700">
                  <a:noFill/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043984" y="4822195"/>
            <a:ext cx="1395119" cy="1395119"/>
            <a:chOff x="2581796" y="2568100"/>
            <a:chExt cx="1395119" cy="1395119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2581796" y="2568100"/>
              <a:ext cx="1395119" cy="1395119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>
            <a:xfrm>
              <a:off x="3239540" y="3274343"/>
              <a:ext cx="444352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</a:rPr>
                <a:t>25</a:t>
              </a:r>
              <a:endParaRPr lang="en-US" sz="2000" b="1" dirty="0">
                <a:ln w="12700">
                  <a:noFill/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 flipH="1">
            <a:off x="3853335" y="5593781"/>
            <a:ext cx="3920633" cy="951014"/>
            <a:chOff x="1299248" y="5528092"/>
            <a:chExt cx="3920633" cy="951014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99248" y="5528092"/>
              <a:ext cx="3920633" cy="951014"/>
            </a:xfrm>
            <a:prstGeom prst="rect">
              <a:avLst/>
            </a:prstGeom>
          </p:spPr>
        </p:pic>
        <p:sp>
          <p:nvSpPr>
            <p:cNvPr id="29" name="Rectangle 28"/>
            <p:cNvSpPr/>
            <p:nvPr/>
          </p:nvSpPr>
          <p:spPr>
            <a:xfrm rot="21397191" flipH="1">
              <a:off x="1573744" y="5768115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</a:rPr>
                <a:t>USS Return Values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</a:endParaRPr>
            </a:p>
          </p:txBody>
        </p:sp>
      </p:grpSp>
      <p:sp>
        <p:nvSpPr>
          <p:cNvPr id="30" name="Rectangle 29"/>
          <p:cNvSpPr/>
          <p:nvPr/>
        </p:nvSpPr>
        <p:spPr>
          <a:xfrm>
            <a:off x="5524107" y="6574633"/>
            <a:ext cx="3619893" cy="283367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TextBox 10"/>
          <p:cNvSpPr txBox="1">
            <a:spLocks noChangeArrowheads="1"/>
          </p:cNvSpPr>
          <p:nvPr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solidFill>
                  <a:prstClr val="black"/>
                </a:solidFill>
                <a:latin typeface="Arial" pitchFamily="34" charset="0"/>
              </a:rPr>
              <a:t>www.umbc.edu</a:t>
            </a:r>
          </a:p>
        </p:txBody>
      </p:sp>
    </p:spTree>
    <p:extLst>
      <p:ext uri="{BB962C8B-B14F-4D97-AF65-F5344CB8AC3E}">
        <p14:creationId xmlns:p14="http://schemas.microsoft.com/office/powerpoint/2010/main" val="1552293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16 -0.00116 L -0.13941 -0.00116 C -0.2 -0.00116 -0.27448 0.05416 -0.27448 0.09953 L -0.27448 0.20023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24" y="100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66667E-6 -3.33333E-6 L 0.0099 0.6794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6" y="33958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05556E-6 7.40741E-7 L -0.00261 0.7222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" y="36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square()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’s value (no name yet)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value of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 </a:t>
            </a:r>
            <a:r>
              <a:rPr lang="en-US" dirty="0"/>
              <a:t>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Assign value 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num1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Execute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num1 * num1</a:t>
            </a:r>
          </a:p>
          <a:p>
            <a:pPr marL="1314450" lvl="2" indent="-514350">
              <a:buFont typeface="+mj-lt"/>
              <a:buAutoNum type="alphaLcPeriod"/>
            </a:pPr>
            <a:r>
              <a:rPr lang="en-US" dirty="0"/>
              <a:t>(No name for it yet</a:t>
            </a:r>
            <a:r>
              <a:rPr lang="en-US" dirty="0" smtClean="0"/>
              <a:t>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Return calculated value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35203" y="4595892"/>
            <a:ext cx="1395119" cy="1395119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Images from pixabay.com</a:t>
            </a:r>
            <a:endParaRPr lang="en-US" sz="900" dirty="0">
              <a:solidFill>
                <a:prstClr val="black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65508" y="5278530"/>
            <a:ext cx="69923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smtClean="0">
                <a:ln w="12700">
                  <a:noFill/>
                  <a:prstDash val="solid"/>
                </a:ln>
                <a:solidFill>
                  <a:srgbClr val="FFC000"/>
                </a:solidFill>
              </a:rPr>
              <a:t>X = 5</a:t>
            </a:r>
            <a:endParaRPr lang="en-US" sz="2000" b="1" dirty="0">
              <a:ln w="12700">
                <a:noFill/>
                <a:prstDash val="solid"/>
              </a:ln>
              <a:solidFill>
                <a:srgbClr val="FFC000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66996" y="5592688"/>
            <a:ext cx="3920633" cy="949528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2757645" y="4822195"/>
            <a:ext cx="1395119" cy="1395119"/>
            <a:chOff x="2581796" y="2568100"/>
            <a:chExt cx="1395119" cy="1395119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2581796" y="2568100"/>
              <a:ext cx="1395119" cy="1395119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>
            <a:xfrm>
              <a:off x="3239540" y="3274343"/>
              <a:ext cx="444352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</a:rPr>
                <a:t>25</a:t>
              </a:r>
              <a:endParaRPr lang="en-US" sz="2000" b="1" dirty="0">
                <a:ln w="12700">
                  <a:noFill/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 flipH="1">
            <a:off x="1566996" y="5593781"/>
            <a:ext cx="3920633" cy="951014"/>
            <a:chOff x="1299248" y="5528092"/>
            <a:chExt cx="3920633" cy="951014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99248" y="5528092"/>
              <a:ext cx="3920633" cy="951014"/>
            </a:xfrm>
            <a:prstGeom prst="rect">
              <a:avLst/>
            </a:prstGeom>
          </p:spPr>
        </p:pic>
        <p:sp>
          <p:nvSpPr>
            <p:cNvPr id="29" name="Rectangle 28"/>
            <p:cNvSpPr/>
            <p:nvPr/>
          </p:nvSpPr>
          <p:spPr>
            <a:xfrm rot="21397191" flipH="1">
              <a:off x="1573744" y="5768115"/>
              <a:ext cx="3055645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sz="2800" b="1" dirty="0" smtClean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</a:rPr>
                <a:t>USS Return Values</a:t>
              </a:r>
              <a:endParaRPr lang="en-US" sz="2800" b="1" dirty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00B0F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526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1.11111E-6 L 2.22222E-6 -0.09398 C 2.22222E-6 -0.13611 -0.07622 -0.18796 -0.13802 -0.18796 C -0.18386 -0.18796 -0.23004 -0.18241 -0.2757 -0.18241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85" y="-9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square() </a:t>
            </a:r>
            <a:r>
              <a:rPr lang="en-US" dirty="0"/>
              <a:t>is called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Make copy of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’s value (no name yet)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/>
              <a:t>Pass value of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 </a:t>
            </a:r>
            <a:r>
              <a:rPr lang="en-US" dirty="0"/>
              <a:t>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square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Assign value 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num1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Execute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num1 * num1</a:t>
            </a:r>
          </a:p>
          <a:p>
            <a:pPr marL="1314450" lvl="2" indent="-514350">
              <a:buFont typeface="+mj-lt"/>
              <a:buAutoNum type="alphaLcPeriod"/>
            </a:pPr>
            <a:r>
              <a:rPr lang="en-US" dirty="0"/>
              <a:t>(No name for it yet</a:t>
            </a:r>
            <a:r>
              <a:rPr lang="en-US" dirty="0" smtClean="0"/>
              <a:t>)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Return calculated value</a:t>
            </a:r>
          </a:p>
          <a:p>
            <a:pPr marL="914400" lvl="1" indent="-514350">
              <a:buFont typeface="+mj-lt"/>
              <a:buAutoNum type="alphaLcPeriod"/>
            </a:pPr>
            <a:r>
              <a:rPr lang="en-US" dirty="0" smtClean="0"/>
              <a:t>Assign value 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</a:p>
          <a:p>
            <a:pPr marL="914400" lvl="1" indent="-514350">
              <a:buFont typeface="+mj-lt"/>
              <a:buAutoNum type="alphaLcPeriod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35203" y="4595892"/>
            <a:ext cx="1395119" cy="1395119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Images from pixabay.com</a:t>
            </a:r>
            <a:endParaRPr lang="en-US" sz="900" dirty="0">
              <a:solidFill>
                <a:prstClr val="black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65508" y="5278530"/>
            <a:ext cx="69923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smtClean="0">
                <a:ln w="12700">
                  <a:noFill/>
                  <a:prstDash val="solid"/>
                </a:ln>
                <a:solidFill>
                  <a:srgbClr val="FFC000"/>
                </a:solidFill>
              </a:rPr>
              <a:t>X = 5</a:t>
            </a:r>
            <a:endParaRPr lang="en-US" sz="2000" b="1" dirty="0">
              <a:ln w="12700">
                <a:noFill/>
                <a:prstDash val="solid"/>
              </a:ln>
              <a:solidFill>
                <a:srgbClr val="FFC000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238604" y="3566159"/>
            <a:ext cx="1395119" cy="1395119"/>
            <a:chOff x="2581796" y="2568100"/>
            <a:chExt cx="1395119" cy="1395119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2581796" y="2568100"/>
              <a:ext cx="1395119" cy="1395119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>
            <a:xfrm>
              <a:off x="3239540" y="3274343"/>
              <a:ext cx="444352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</a:rPr>
                <a:t>25</a:t>
              </a:r>
              <a:endParaRPr lang="en-US" sz="2000" b="1" dirty="0">
                <a:ln w="12700">
                  <a:noFill/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566996" y="5592688"/>
            <a:ext cx="3920633" cy="952107"/>
            <a:chOff x="1566996" y="5592688"/>
            <a:chExt cx="3920633" cy="952107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566996" y="5592688"/>
              <a:ext cx="3920633" cy="949528"/>
            </a:xfrm>
            <a:prstGeom prst="rect">
              <a:avLst/>
            </a:prstGeom>
          </p:spPr>
        </p:pic>
        <p:grpSp>
          <p:nvGrpSpPr>
            <p:cNvPr id="26" name="Group 25"/>
            <p:cNvGrpSpPr/>
            <p:nvPr/>
          </p:nvGrpSpPr>
          <p:grpSpPr>
            <a:xfrm flipH="1">
              <a:off x="1566996" y="5593781"/>
              <a:ext cx="3920633" cy="951014"/>
              <a:chOff x="1299248" y="5528092"/>
              <a:chExt cx="3920633" cy="951014"/>
            </a:xfrm>
          </p:grpSpPr>
          <p:pic>
            <p:nvPicPr>
              <p:cNvPr id="27" name="Picture 26"/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299248" y="5528092"/>
                <a:ext cx="3920633" cy="951014"/>
              </a:xfrm>
              <a:prstGeom prst="rect">
                <a:avLst/>
              </a:prstGeom>
            </p:spPr>
          </p:pic>
          <p:sp>
            <p:nvSpPr>
              <p:cNvPr id="29" name="Rectangle 28"/>
              <p:cNvSpPr/>
              <p:nvPr/>
            </p:nvSpPr>
            <p:spPr>
              <a:xfrm rot="21397191" flipH="1">
                <a:off x="1573744" y="5768115"/>
                <a:ext cx="3055645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prstTxWarp prst="textArchDown">
                  <a:avLst/>
                </a:prstTxWarp>
                <a:spAutoFit/>
              </a:bodyPr>
              <a:lstStyle/>
              <a:p>
                <a:pPr algn="ctr"/>
                <a:r>
                  <a:rPr lang="en-US" sz="2800" b="1" dirty="0" smtClean="0">
                    <a:ln w="12700">
                      <a:solidFill>
                        <a:prstClr val="black"/>
                      </a:solidFill>
                      <a:prstDash val="solid"/>
                    </a:ln>
                    <a:solidFill>
                      <a:srgbClr val="00B0F0"/>
                    </a:solidFill>
                  </a:rPr>
                  <a:t>USS Return Values</a:t>
                </a:r>
                <a:endParaRPr lang="en-US" sz="2800" b="1" dirty="0">
                  <a:ln w="12700">
                    <a:solidFill>
                      <a:prstClr val="black"/>
                    </a:solidFill>
                    <a:prstDash val="solid"/>
                  </a:ln>
                  <a:solidFill>
                    <a:srgbClr val="00B0F0"/>
                  </a:solidFill>
                </a:endParaRPr>
              </a:p>
            </p:txBody>
          </p:sp>
        </p:grpSp>
      </p:grpSp>
      <p:grpSp>
        <p:nvGrpSpPr>
          <p:cNvPr id="36" name="Group 35"/>
          <p:cNvGrpSpPr/>
          <p:nvPr/>
        </p:nvGrpSpPr>
        <p:grpSpPr>
          <a:xfrm>
            <a:off x="238604" y="3566159"/>
            <a:ext cx="1395119" cy="1395119"/>
            <a:chOff x="2581796" y="2568100"/>
            <a:chExt cx="1395119" cy="1395119"/>
          </a:xfrm>
        </p:grpSpPr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2581796" y="2568100"/>
              <a:ext cx="1395119" cy="1395119"/>
            </a:xfrm>
            <a:prstGeom prst="rect">
              <a:avLst/>
            </a:prstGeom>
          </p:spPr>
        </p:pic>
        <p:sp>
          <p:nvSpPr>
            <p:cNvPr id="38" name="Rectangle 37"/>
            <p:cNvSpPr/>
            <p:nvPr/>
          </p:nvSpPr>
          <p:spPr>
            <a:xfrm>
              <a:off x="3056799" y="3274343"/>
              <a:ext cx="809837" cy="4001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000" b="1" dirty="0" smtClean="0">
                  <a:ln w="12700">
                    <a:noFill/>
                    <a:prstDash val="solid"/>
                  </a:ln>
                  <a:solidFill>
                    <a:srgbClr val="FFC000"/>
                  </a:solidFill>
                </a:rPr>
                <a:t>y = 25</a:t>
              </a:r>
              <a:endParaRPr lang="en-US" sz="2000" b="1" dirty="0">
                <a:ln w="12700">
                  <a:noFill/>
                  <a:prstDash val="solid"/>
                </a:ln>
                <a:solidFill>
                  <a:srgbClr val="FFC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6969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7037E-6 L 0.00035 0.4738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2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None </a:t>
            </a:r>
            <a:r>
              <a:rPr lang="en-US" dirty="0" smtClean="0"/>
              <a:t>and Common Problems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0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Every Function Returns </a:t>
            </a:r>
            <a:r>
              <a:rPr lang="en-US" i="1" dirty="0" smtClean="0"/>
              <a:t>Something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82519" cy="4517689"/>
          </a:xfrm>
        </p:spPr>
        <p:txBody>
          <a:bodyPr/>
          <a:lstStyle/>
          <a:p>
            <a:r>
              <a:rPr lang="en-US" dirty="0" smtClean="0"/>
              <a:t>All </a:t>
            </a:r>
            <a:r>
              <a:rPr lang="en-US" dirty="0"/>
              <a:t>Python functions return a </a:t>
            </a:r>
            <a:r>
              <a:rPr lang="en-US" dirty="0" smtClean="0"/>
              <a:t>value</a:t>
            </a:r>
          </a:p>
          <a:p>
            <a:pPr lvl="1"/>
            <a:r>
              <a:rPr lang="en-US" sz="3200" dirty="0" smtClean="0"/>
              <a:t>Even if they don’t have a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3200" dirty="0"/>
              <a:t> statement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Functions </a:t>
            </a:r>
            <a:r>
              <a:rPr lang="en-US" dirty="0"/>
              <a:t>without </a:t>
            </a:r>
            <a:r>
              <a:rPr lang="en-US" dirty="0" smtClean="0"/>
              <a:t>an explicit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pass back </a:t>
            </a:r>
            <a:r>
              <a:rPr lang="en-US" dirty="0"/>
              <a:t>a special object, </a:t>
            </a:r>
            <a:r>
              <a:rPr lang="en-US" dirty="0" smtClean="0"/>
              <a:t>called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None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sz="3200" dirty="0" smtClean="0"/>
              <a:t>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None</a:t>
            </a:r>
            <a:r>
              <a:rPr lang="en-US" sz="3200" dirty="0" smtClean="0"/>
              <a:t> is the </a:t>
            </a:r>
            <a:r>
              <a:rPr lang="en-US" sz="3200" u="sng" dirty="0" smtClean="0"/>
              <a:t>absence</a:t>
            </a:r>
            <a:r>
              <a:rPr lang="en-US" sz="3200" dirty="0" smtClean="0"/>
              <a:t> of a value</a:t>
            </a:r>
          </a:p>
          <a:p>
            <a:pPr lvl="3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9438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Errors and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82519" cy="4517689"/>
          </a:xfrm>
        </p:spPr>
        <p:txBody>
          <a:bodyPr/>
          <a:lstStyle/>
          <a:p>
            <a:r>
              <a:rPr lang="en-US" dirty="0" smtClean="0"/>
              <a:t>Writing a function that returns a value but…</a:t>
            </a:r>
          </a:p>
          <a:p>
            <a:pPr lvl="3"/>
            <a:endParaRPr lang="en-US" dirty="0"/>
          </a:p>
          <a:p>
            <a:r>
              <a:rPr lang="en-US" dirty="0" smtClean="0"/>
              <a:t>Forgetting to include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return </a:t>
            </a:r>
            <a:r>
              <a:rPr lang="en-US" dirty="0" smtClean="0"/>
              <a:t>statement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multiply(num1, num2):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...     print("doing", num1, "*", num2)</a:t>
            </a:r>
            <a:endParaRPr lang="en-US" sz="2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...     </a:t>
            </a:r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answer = num1 * num2</a:t>
            </a:r>
            <a:endParaRPr lang="en-US" sz="2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product </a:t>
            </a: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multiply(3, 5)</a:t>
            </a:r>
            <a:endParaRPr lang="en-US" sz="2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doing 3 * 5</a:t>
            </a:r>
            <a:endParaRPr lang="en-US" sz="2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print(product)</a:t>
            </a:r>
            <a:endParaRPr lang="en-US" sz="2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None</a:t>
            </a:r>
            <a:endParaRPr lang="en-US" sz="2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572360" y="5180142"/>
            <a:ext cx="3050233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Variable assigned to the return value will be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None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794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 Announcement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Update made to the output (but not the directions) for Homework 4, Part 2</a:t>
            </a:r>
          </a:p>
          <a:p>
            <a:pPr lvl="3"/>
            <a:endParaRPr lang="en-US" dirty="0"/>
          </a:p>
          <a:p>
            <a:r>
              <a:rPr lang="en-US" dirty="0" smtClean="0"/>
              <a:t>Exclamation marks are valid if they appear </a:t>
            </a:r>
            <a:r>
              <a:rPr lang="en-US" u="sng" dirty="0" smtClean="0"/>
              <a:t>anywhere</a:t>
            </a:r>
            <a:r>
              <a:rPr lang="en-US" dirty="0" smtClean="0"/>
              <a:t> in the password, not only at the end</a:t>
            </a:r>
          </a:p>
          <a:p>
            <a:pPr lvl="3"/>
            <a:endParaRPr lang="en-US" dirty="0" smtClean="0"/>
          </a:p>
          <a:p>
            <a:pPr marL="519113" lvl="1" indent="0"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Calibri" panose="020F0502020204030204" pitchFamily="34" charset="0"/>
              </a:rPr>
              <a:t>Please enter a password: </a:t>
            </a:r>
            <a:r>
              <a:rPr lang="en-US" sz="1800" b="1" dirty="0" err="1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</a:rPr>
              <a:t>sciencerules</a:t>
            </a:r>
            <a:endParaRPr lang="en-US" sz="1800" dirty="0"/>
          </a:p>
          <a:p>
            <a:pPr marL="519113" lvl="1" indent="0"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Calibri" panose="020F0502020204030204" pitchFamily="34" charset="0"/>
              </a:rPr>
              <a:t>The password is all lowercase, so it must contain</a:t>
            </a:r>
            <a:endParaRPr lang="en-US" sz="1800" dirty="0"/>
          </a:p>
          <a:p>
            <a:pPr marL="519113" lvl="1" indent="0"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Calibri" panose="020F0502020204030204" pitchFamily="34" charset="0"/>
              </a:rPr>
              <a:t>the character ! to be secure.</a:t>
            </a:r>
            <a:endParaRPr lang="en-US" sz="1800" dirty="0"/>
          </a:p>
          <a:p>
            <a:pPr marL="519113" lvl="1" indent="0"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Calibri" panose="020F0502020204030204" pitchFamily="34" charset="0"/>
              </a:rPr>
              <a:t>Please enter a password: </a:t>
            </a:r>
            <a:r>
              <a:rPr lang="en-US" sz="1800" b="1" dirty="0" err="1">
                <a:solidFill>
                  <a:srgbClr val="0070C0"/>
                </a:solidFill>
                <a:latin typeface="Courier New" panose="02070309020205020404" pitchFamily="49" charset="0"/>
                <a:ea typeface="Calibri" panose="020F0502020204030204" pitchFamily="34" charset="0"/>
              </a:rPr>
              <a:t>science!rules</a:t>
            </a:r>
            <a:endParaRPr lang="en-US" sz="1800" dirty="0"/>
          </a:p>
          <a:p>
            <a:pPr marL="519113" lvl="1" indent="0"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Calibri" panose="020F0502020204030204" pitchFamily="34" charset="0"/>
              </a:rPr>
              <a:t>Thanks for picking the </a:t>
            </a:r>
            <a:r>
              <a:rPr lang="en-US" sz="1800" b="1" dirty="0" smtClean="0">
                <a:latin typeface="Courier New" panose="02070309020205020404" pitchFamily="49" charset="0"/>
                <a:ea typeface="Calibri" panose="020F0502020204030204" pitchFamily="34" charset="0"/>
              </a:rPr>
              <a:t>password </a:t>
            </a:r>
            <a:r>
              <a:rPr lang="en-US" sz="1800" b="1" dirty="0" err="1">
                <a:latin typeface="Courier New" panose="02070309020205020404" pitchFamily="49" charset="0"/>
                <a:ea typeface="Calibri" panose="020F0502020204030204" pitchFamily="34" charset="0"/>
              </a:rPr>
              <a:t>science!rules</a:t>
            </a:r>
            <a:endParaRPr lang="en-US" sz="1800" dirty="0"/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6767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Errors and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82519" cy="4517689"/>
          </a:xfrm>
        </p:spPr>
        <p:txBody>
          <a:bodyPr/>
          <a:lstStyle/>
          <a:p>
            <a:r>
              <a:rPr lang="en-US" dirty="0" smtClean="0"/>
              <a:t>Writing a function that returns a value but…</a:t>
            </a:r>
          </a:p>
          <a:p>
            <a:pPr lvl="3"/>
            <a:endParaRPr lang="en-US" dirty="0"/>
          </a:p>
          <a:p>
            <a:r>
              <a:rPr lang="en-US" dirty="0" smtClean="0"/>
              <a:t>Forgetting to assign that value to anything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multiply(num1, num2):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...     print("doing", num1, "*", num2)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...     </a:t>
            </a:r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num1 </a:t>
            </a: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* num2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product = 0</a:t>
            </a:r>
            <a:endParaRPr lang="en-US" sz="2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multiply(7, 8)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doing 7 * 8</a:t>
            </a:r>
            <a:endParaRPr lang="en-US" sz="2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print(product)</a:t>
            </a:r>
            <a:endParaRPr lang="en-US" sz="2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685121" y="5142459"/>
            <a:ext cx="4355184" cy="110799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>
                <a:latin typeface="+mj-lt"/>
                <a:cs typeface="Courier New" panose="02070309020205020404" pitchFamily="49" charset="0"/>
              </a:rPr>
              <a:t>The variable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product </a:t>
            </a:r>
            <a:r>
              <a:rPr lang="en-US" sz="2200" dirty="0" smtClean="0">
                <a:latin typeface="+mj-lt"/>
                <a:cs typeface="Courier New" panose="02070309020205020404" pitchFamily="49" charset="0"/>
              </a:rPr>
              <a:t>was not updated; the code should have read</a:t>
            </a:r>
            <a:br>
              <a:rPr lang="en-US" sz="2200" dirty="0" smtClean="0">
                <a:latin typeface="+mj-lt"/>
                <a:cs typeface="Courier New" panose="02070309020205020404" pitchFamily="49" charset="0"/>
              </a:rPr>
            </a:b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product = multiply(7, 8)</a:t>
            </a:r>
            <a:endParaRPr lang="en-US" sz="2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779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Errors and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82519" cy="4517689"/>
          </a:xfrm>
        </p:spPr>
        <p:txBody>
          <a:bodyPr/>
          <a:lstStyle/>
          <a:p>
            <a:r>
              <a:rPr lang="en-US" dirty="0" smtClean="0"/>
              <a:t>If </a:t>
            </a:r>
            <a:r>
              <a:rPr lang="en-US" dirty="0"/>
              <a:t>your value-returning functions produce strange messages, check to make sure you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used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lang="en-US" dirty="0" smtClean="0"/>
              <a:t>correctly!</a:t>
            </a:r>
            <a:endParaRPr lang="en-US" dirty="0"/>
          </a:p>
          <a:p>
            <a:endParaRPr lang="en-US" dirty="0" smtClean="0"/>
          </a:p>
          <a:p>
            <a:pPr marL="457200" lvl="1" indent="0">
              <a:buNone/>
            </a:pPr>
            <a:r>
              <a:rPr lang="en-US" sz="2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TypeError</a:t>
            </a: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'</a:t>
            </a:r>
            <a:r>
              <a:rPr lang="en-US" sz="2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 object is not </a:t>
            </a:r>
            <a:r>
              <a:rPr lang="en-US" sz="2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iterable</a:t>
            </a:r>
            <a:endParaRPr lang="en-US" sz="2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TypeError</a:t>
            </a: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'</a:t>
            </a:r>
            <a:r>
              <a:rPr lang="en-US" sz="2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NoneType</a:t>
            </a:r>
            <a:r>
              <a:rPr lang="en-US" sz="2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 object is not </a:t>
            </a:r>
            <a:r>
              <a:rPr lang="en-US" sz="2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iterable</a:t>
            </a:r>
            <a:endParaRPr lang="en-US" sz="2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7075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“Modifying” Parameters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66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Bank Interest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Suppose you are writing a program that manages bank accounts</a:t>
            </a:r>
          </a:p>
          <a:p>
            <a:pPr eaLnBrk="1" hangingPunct="1"/>
            <a:r>
              <a:rPr lang="en-US" altLang="en-US" dirty="0"/>
              <a:t>One function we would need to create is one to accumulate interest on the account</a:t>
            </a:r>
          </a:p>
          <a:p>
            <a:pPr marL="0" indent="0" eaLnBrk="1" hangingPunct="1">
              <a:buNone/>
            </a:pPr>
            <a:endParaRPr lang="en-US" altLang="en-US" sz="2000" dirty="0">
              <a:latin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43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19125" y="4505324"/>
            <a:ext cx="819569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 dirty="0" err="1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sz="2800" b="1" dirty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sz="2800" b="1" dirty="0">
                <a:latin typeface="Courier New" panose="02070309020205020404" pitchFamily="49" charset="0"/>
              </a:rPr>
              <a:t>(balance, rate):</a:t>
            </a:r>
            <a:br>
              <a:rPr lang="en-US" altLang="en-US" sz="2800" b="1" dirty="0">
                <a:latin typeface="Courier New" panose="02070309020205020404" pitchFamily="49" charset="0"/>
              </a:rPr>
            </a:br>
            <a:r>
              <a:rPr lang="en-US" altLang="en-US" sz="2800" b="1" dirty="0">
                <a:latin typeface="Courier New" panose="02070309020205020404" pitchFamily="49" charset="0"/>
              </a:rPr>
              <a:t>    </a:t>
            </a:r>
            <a:r>
              <a:rPr lang="en-US" altLang="en-US" sz="2800" b="1" dirty="0" err="1">
                <a:latin typeface="Courier New" panose="02070309020205020404" pitchFamily="49" charset="0"/>
              </a:rPr>
              <a:t>newBalance</a:t>
            </a:r>
            <a:r>
              <a:rPr lang="en-US" altLang="en-US" sz="2800" b="1" dirty="0">
                <a:latin typeface="Courier New" panose="02070309020205020404" pitchFamily="49" charset="0"/>
              </a:rPr>
              <a:t> = balance * (1 + rate)</a:t>
            </a:r>
            <a:br>
              <a:rPr lang="en-US" altLang="en-US" sz="2800" b="1" dirty="0">
                <a:latin typeface="Courier New" panose="02070309020205020404" pitchFamily="49" charset="0"/>
              </a:rPr>
            </a:br>
            <a:r>
              <a:rPr lang="en-US" altLang="en-US" sz="2800" b="1" dirty="0">
                <a:latin typeface="Courier New" panose="02070309020205020404" pitchFamily="49" charset="0"/>
              </a:rPr>
              <a:t>    balance = </a:t>
            </a:r>
            <a:r>
              <a:rPr lang="en-US" altLang="en-US" sz="2800" b="1" dirty="0" err="1" smtClean="0">
                <a:latin typeface="Courier New" panose="02070309020205020404" pitchFamily="49" charset="0"/>
              </a:rPr>
              <a:t>newBalance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06647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Bank Interest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We want to set the balance of the account to a new value that includes the interest amount</a:t>
            </a:r>
          </a:p>
          <a:p>
            <a:pPr marL="0" indent="0" eaLnBrk="1" hangingPunct="1">
              <a:buNone/>
            </a:pPr>
            <a:r>
              <a:rPr lang="en-US" altLang="en-US" dirty="0"/>
              <a:t/>
            </a:r>
            <a:br>
              <a:rPr lang="en-US" altLang="en-US" dirty="0"/>
            </a:br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44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58292" y="3222977"/>
            <a:ext cx="528542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>
                <a:latin typeface="Courier New" panose="02070309020205020404" pitchFamily="49" charset="0"/>
              </a:rPr>
              <a:t>(balance, rate):</a:t>
            </a:r>
            <a:br>
              <a:rPr lang="en-US" altLang="en-US" b="1" dirty="0">
                <a:latin typeface="Courier New" panose="02070309020205020404" pitchFamily="49" charset="0"/>
              </a:rPr>
            </a:br>
            <a:r>
              <a:rPr lang="en-US" altLang="en-US" b="1" dirty="0">
                <a:latin typeface="Courier New" panose="02070309020205020404" pitchFamily="49" charset="0"/>
              </a:rPr>
              <a:t>    </a:t>
            </a:r>
            <a:r>
              <a:rPr lang="en-US" altLang="en-US" b="1" dirty="0" err="1">
                <a:latin typeface="Courier New" panose="02070309020205020404" pitchFamily="49" charset="0"/>
              </a:rPr>
              <a:t>newBalance</a:t>
            </a:r>
            <a:r>
              <a:rPr lang="en-US" altLang="en-US" b="1" dirty="0">
                <a:latin typeface="Courier New" panose="02070309020205020404" pitchFamily="49" charset="0"/>
              </a:rPr>
              <a:t> = balance * (1 + rate)</a:t>
            </a:r>
            <a:br>
              <a:rPr lang="en-US" altLang="en-US" b="1" dirty="0">
                <a:latin typeface="Courier New" panose="02070309020205020404" pitchFamily="49" charset="0"/>
              </a:rPr>
            </a:br>
            <a:r>
              <a:rPr lang="en-US" altLang="en-US" b="1" dirty="0">
                <a:latin typeface="Courier New" panose="02070309020205020404" pitchFamily="49" charset="0"/>
              </a:rPr>
              <a:t>    balance = </a:t>
            </a:r>
            <a:r>
              <a:rPr lang="en-US" altLang="en-US" b="1" dirty="0" err="1">
                <a:latin typeface="Courier New" panose="02070309020205020404" pitchFamily="49" charset="0"/>
              </a:rPr>
              <a:t>newBalance</a:t>
            </a:r>
            <a:endParaRPr lang="en-US" altLang="en-US" b="1" dirty="0">
              <a:latin typeface="Courier New" panose="02070309020205020404" pitchFamily="49" charset="0"/>
            </a:endParaRPr>
          </a:p>
          <a:p>
            <a:endParaRPr lang="en-US" altLang="en-US" b="1" dirty="0" smtClean="0">
              <a:solidFill>
                <a:srgbClr val="0000CC"/>
              </a:solidFill>
              <a:latin typeface="Courier New" panose="02070309020205020404" pitchFamily="49" charset="0"/>
            </a:endParaRPr>
          </a:p>
          <a:p>
            <a:r>
              <a:rPr lang="en-US" altLang="en-US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main</a:t>
            </a:r>
            <a:r>
              <a:rPr lang="en-US" altLang="en-US" b="1" dirty="0" smtClean="0">
                <a:latin typeface="Courier New" panose="02070309020205020404" pitchFamily="49" charset="0"/>
              </a:rPr>
              <a:t>():</a:t>
            </a:r>
            <a:br>
              <a:rPr lang="en-US" altLang="en-US" b="1" dirty="0" smtClean="0">
                <a:latin typeface="Courier New" panose="02070309020205020404" pitchFamily="49" charset="0"/>
              </a:rPr>
            </a:br>
            <a:r>
              <a:rPr lang="en-US" altLang="en-US" b="1" dirty="0" smtClean="0">
                <a:latin typeface="Courier New" panose="02070309020205020404" pitchFamily="49" charset="0"/>
              </a:rPr>
              <a:t>    amount = 1000</a:t>
            </a:r>
            <a:br>
              <a:rPr lang="en-US" altLang="en-US" b="1" dirty="0" smtClean="0">
                <a:latin typeface="Courier New" panose="02070309020205020404" pitchFamily="49" charset="0"/>
              </a:rPr>
            </a:br>
            <a:r>
              <a:rPr lang="en-US" altLang="en-US" b="1" dirty="0" smtClean="0">
                <a:latin typeface="Courier New" panose="02070309020205020404" pitchFamily="49" charset="0"/>
              </a:rPr>
              <a:t>    rate = 0.05</a:t>
            </a:r>
            <a:br>
              <a:rPr lang="en-US" altLang="en-US" b="1" dirty="0" smtClean="0">
                <a:latin typeface="Courier New" panose="02070309020205020404" pitchFamily="49" charset="0"/>
              </a:rPr>
            </a:br>
            <a:r>
              <a:rPr lang="en-US" altLang="en-US" b="1" dirty="0" smtClean="0">
                <a:latin typeface="Courier New" panose="02070309020205020404" pitchFamily="49" charset="0"/>
              </a:rPr>
              <a:t>    </a:t>
            </a:r>
            <a:r>
              <a:rPr lang="en-US" altLang="en-US" b="1" dirty="0" err="1" smtClean="0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 smtClean="0">
                <a:latin typeface="Courier New" panose="02070309020205020404" pitchFamily="49" charset="0"/>
              </a:rPr>
              <a:t>(amount, rate)</a:t>
            </a:r>
            <a:br>
              <a:rPr lang="en-US" altLang="en-US" b="1" dirty="0" smtClean="0">
                <a:latin typeface="Courier New" panose="02070309020205020404" pitchFamily="49" charset="0"/>
              </a:rPr>
            </a:br>
            <a:r>
              <a:rPr lang="en-US" altLang="en-US" b="1" dirty="0" smtClean="0">
                <a:latin typeface="Courier New" panose="02070309020205020404" pitchFamily="49" charset="0"/>
              </a:rPr>
              <a:t>    </a:t>
            </a:r>
            <a:r>
              <a:rPr lang="en-US" altLang="en-US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b="1" dirty="0" smtClean="0">
                <a:latin typeface="Courier New" panose="02070309020205020404" pitchFamily="49" charset="0"/>
              </a:rPr>
              <a:t>(amount)</a:t>
            </a:r>
          </a:p>
          <a:p>
            <a:r>
              <a:rPr lang="en-US" b="1" dirty="0">
                <a:latin typeface="Courier New" panose="02070309020205020404" pitchFamily="49" charset="0"/>
              </a:rPr>
              <a:t>main</a:t>
            </a:r>
            <a:r>
              <a:rPr lang="en-US" b="1" dirty="0" smtClean="0">
                <a:latin typeface="Courier New" panose="02070309020205020404" pitchFamily="49" charset="0"/>
              </a:rPr>
              <a:t>()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578383" y="5618962"/>
            <a:ext cx="211455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cs typeface="Courier New" panose="02070309020205020404" pitchFamily="49" charset="0"/>
              </a:rPr>
              <a:t>Is this what </a:t>
            </a:r>
            <a:br>
              <a:rPr lang="en-US" sz="2000" dirty="0" smtClean="0">
                <a:cs typeface="Courier New" panose="02070309020205020404" pitchFamily="49" charset="0"/>
              </a:rPr>
            </a:br>
            <a:r>
              <a:rPr lang="en-US" sz="2000" dirty="0" smtClean="0">
                <a:cs typeface="Courier New" panose="02070309020205020404" pitchFamily="49" charset="0"/>
              </a:rPr>
              <a:t>we expected?</a:t>
            </a:r>
            <a:endParaRPr lang="en-US" sz="2000" dirty="0"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11381" y="4900359"/>
            <a:ext cx="963105" cy="40011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1000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026" name="Picture 2" descr="https://pixabay.com/static/uploads/photo/2015/02/13/09/47/finance-634901_64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0988" y="3720814"/>
            <a:ext cx="2606034" cy="2606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Image from </a:t>
            </a:r>
            <a:r>
              <a:rPr lang="en-US" sz="900" dirty="0"/>
              <a:t>pixabay.com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00015" y="3892995"/>
            <a:ext cx="2231074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cs typeface="Courier New" panose="02070309020205020404" pitchFamily="49" charset="0"/>
              </a:rPr>
              <a:t>What is the output of this code?</a:t>
            </a:r>
            <a:endParaRPr lang="en-US" sz="2000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544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10" grpId="0" animBg="1"/>
      <p:bldP spid="13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What’s Going 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01974" cy="4517689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It was intended that </a:t>
            </a:r>
            <a:r>
              <a:rPr lang="en-US" altLang="en-US" dirty="0"/>
              <a:t>the 5% would be </a:t>
            </a:r>
            <a:br>
              <a:rPr lang="en-US" altLang="en-US" dirty="0"/>
            </a:br>
            <a:r>
              <a:rPr lang="en-US" altLang="en-US" dirty="0"/>
              <a:t>added to the amount, returning $1050</a:t>
            </a:r>
          </a:p>
          <a:p>
            <a:pPr eaLnBrk="1" hangingPunct="1"/>
            <a:r>
              <a:rPr lang="en-US" altLang="en-US" dirty="0" smtClean="0"/>
              <a:t>Was </a:t>
            </a:r>
            <a:r>
              <a:rPr lang="en-US" altLang="en-US" dirty="0"/>
              <a:t>$1000 the expected output?</a:t>
            </a:r>
          </a:p>
          <a:p>
            <a:endParaRPr lang="en-US" altLang="en-US" dirty="0"/>
          </a:p>
          <a:p>
            <a:pPr eaLnBrk="1" hangingPunct="1"/>
            <a:r>
              <a:rPr lang="en-US" altLang="en-US" dirty="0"/>
              <a:t>No – so what went wrong</a:t>
            </a:r>
            <a:r>
              <a:rPr lang="en-US" altLang="en-US" dirty="0" smtClean="0"/>
              <a:t>?</a:t>
            </a:r>
          </a:p>
          <a:p>
            <a:pPr eaLnBrk="1" hangingPunct="1"/>
            <a:r>
              <a:rPr lang="en-US" altLang="en-US" dirty="0" smtClean="0"/>
              <a:t>This is a very common mistake to make!</a:t>
            </a:r>
            <a:endParaRPr lang="en-US" altLang="en-US" dirty="0"/>
          </a:p>
          <a:p>
            <a:pPr lvl="1"/>
            <a:r>
              <a:rPr lang="en-US" altLang="en-US" sz="3200" dirty="0"/>
              <a:t>Let’s trace through the </a:t>
            </a:r>
            <a:r>
              <a:rPr lang="en-US" altLang="en-US" sz="3200" dirty="0" smtClean="0"/>
              <a:t>code and figure it out</a:t>
            </a:r>
            <a:endParaRPr lang="en-US" alt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544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Tracing the Bank Interest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First, we create two variables that are local to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46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3567706" y="3630553"/>
            <a:ext cx="528542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>
                <a:latin typeface="Courier New" panose="02070309020205020404" pitchFamily="49" charset="0"/>
              </a:rPr>
              <a:t>(balance, rate):</a:t>
            </a:r>
            <a:br>
              <a:rPr lang="en-US" altLang="en-US" b="1" dirty="0">
                <a:latin typeface="Courier New" panose="02070309020205020404" pitchFamily="49" charset="0"/>
              </a:rPr>
            </a:br>
            <a:r>
              <a:rPr lang="en-US" altLang="en-US" b="1" dirty="0">
                <a:latin typeface="Courier New" panose="02070309020205020404" pitchFamily="49" charset="0"/>
              </a:rPr>
              <a:t>    </a:t>
            </a:r>
            <a:r>
              <a:rPr lang="en-US" altLang="en-US" b="1" dirty="0" err="1">
                <a:latin typeface="Courier New" panose="02070309020205020404" pitchFamily="49" charset="0"/>
              </a:rPr>
              <a:t>newBalance</a:t>
            </a:r>
            <a:r>
              <a:rPr lang="en-US" altLang="en-US" b="1" dirty="0">
                <a:latin typeface="Courier New" panose="02070309020205020404" pitchFamily="49" charset="0"/>
              </a:rPr>
              <a:t> = balance * (1 + rate)</a:t>
            </a:r>
            <a:br>
              <a:rPr lang="en-US" altLang="en-US" b="1" dirty="0">
                <a:latin typeface="Courier New" panose="02070309020205020404" pitchFamily="49" charset="0"/>
              </a:rPr>
            </a:br>
            <a:r>
              <a:rPr lang="en-US" altLang="en-US" b="1" dirty="0">
                <a:latin typeface="Courier New" panose="02070309020205020404" pitchFamily="49" charset="0"/>
              </a:rPr>
              <a:t>    balance = </a:t>
            </a:r>
            <a:r>
              <a:rPr lang="en-US" altLang="en-US" b="1" dirty="0" err="1">
                <a:latin typeface="Courier New" panose="02070309020205020404" pitchFamily="49" charset="0"/>
              </a:rPr>
              <a:t>newBalance</a:t>
            </a:r>
            <a:endParaRPr lang="en-US" altLang="en-US" b="1" dirty="0">
              <a:latin typeface="Courier New" panose="02070309020205020404" pitchFamily="49" charset="0"/>
            </a:endParaRPr>
          </a:p>
          <a:p>
            <a:endParaRPr lang="en-US" altLang="en-US" b="1" dirty="0" smtClean="0">
              <a:solidFill>
                <a:srgbClr val="0000CC"/>
              </a:solidFill>
              <a:latin typeface="Courier New" panose="02070309020205020404" pitchFamily="49" charset="0"/>
            </a:endParaRPr>
          </a:p>
          <a:p>
            <a:r>
              <a:rPr lang="en-US" altLang="en-US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main</a:t>
            </a:r>
            <a:r>
              <a:rPr lang="en-US" altLang="en-US" b="1" dirty="0" smtClean="0">
                <a:latin typeface="Courier New" panose="02070309020205020404" pitchFamily="49" charset="0"/>
              </a:rPr>
              <a:t>():</a:t>
            </a:r>
            <a:br>
              <a:rPr lang="en-US" altLang="en-US" b="1" dirty="0" smtClean="0">
                <a:latin typeface="Courier New" panose="02070309020205020404" pitchFamily="49" charset="0"/>
              </a:rPr>
            </a:br>
            <a:r>
              <a:rPr lang="en-US" altLang="en-US" b="1" dirty="0" smtClean="0">
                <a:latin typeface="Courier New" panose="02070309020205020404" pitchFamily="49" charset="0"/>
              </a:rPr>
              <a:t>    amount = 1000</a:t>
            </a:r>
            <a:br>
              <a:rPr lang="en-US" altLang="en-US" b="1" dirty="0" smtClean="0">
                <a:latin typeface="Courier New" panose="02070309020205020404" pitchFamily="49" charset="0"/>
              </a:rPr>
            </a:br>
            <a:r>
              <a:rPr lang="en-US" altLang="en-US" b="1" dirty="0" smtClean="0">
                <a:latin typeface="Courier New" panose="02070309020205020404" pitchFamily="49" charset="0"/>
              </a:rPr>
              <a:t>    rate = 0.05</a:t>
            </a:r>
            <a:br>
              <a:rPr lang="en-US" altLang="en-US" b="1" dirty="0" smtClean="0">
                <a:latin typeface="Courier New" panose="02070309020205020404" pitchFamily="49" charset="0"/>
              </a:rPr>
            </a:br>
            <a:r>
              <a:rPr lang="en-US" altLang="en-US" b="1" dirty="0" smtClean="0">
                <a:latin typeface="Courier New" panose="02070309020205020404" pitchFamily="49" charset="0"/>
              </a:rPr>
              <a:t>    </a:t>
            </a:r>
            <a:r>
              <a:rPr lang="en-US" altLang="en-US" b="1" dirty="0" err="1" smtClean="0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 smtClean="0">
                <a:latin typeface="Courier New" panose="02070309020205020404" pitchFamily="49" charset="0"/>
              </a:rPr>
              <a:t>(amount, rate)</a:t>
            </a:r>
            <a:br>
              <a:rPr lang="en-US" altLang="en-US" b="1" dirty="0" smtClean="0">
                <a:latin typeface="Courier New" panose="02070309020205020404" pitchFamily="49" charset="0"/>
              </a:rPr>
            </a:br>
            <a:r>
              <a:rPr lang="en-US" altLang="en-US" b="1" dirty="0" smtClean="0">
                <a:latin typeface="Courier New" panose="02070309020205020404" pitchFamily="49" charset="0"/>
              </a:rPr>
              <a:t>    </a:t>
            </a:r>
            <a:r>
              <a:rPr lang="en-US" altLang="en-US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b="1" dirty="0" smtClean="0">
                <a:latin typeface="Courier New" panose="02070309020205020404" pitchFamily="49" charset="0"/>
              </a:rPr>
              <a:t>(amount)</a:t>
            </a:r>
          </a:p>
          <a:p>
            <a:r>
              <a:rPr lang="en-US" b="1" dirty="0">
                <a:latin typeface="Courier New" panose="02070309020205020404" pitchFamily="49" charset="0"/>
              </a:rPr>
              <a:t>main</a:t>
            </a:r>
            <a:r>
              <a:rPr lang="en-US" b="1" dirty="0" smtClean="0">
                <a:latin typeface="Courier New" panose="02070309020205020404" pitchFamily="49" charset="0"/>
              </a:rPr>
              <a:t>()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00941" y="5012003"/>
            <a:ext cx="19431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cs typeface="Courier New" panose="02070309020205020404" pitchFamily="49" charset="0"/>
              </a:rPr>
              <a:t>local variables </a:t>
            </a:r>
            <a:br>
              <a:rPr lang="en-US" sz="2000" dirty="0" smtClean="0">
                <a:cs typeface="Courier New" panose="02070309020205020404" pitchFamily="49" charset="0"/>
              </a:rPr>
            </a:br>
            <a:r>
              <a:rPr lang="en-US" sz="2000" dirty="0" smtClean="0">
                <a:cs typeface="Courier New" panose="02070309020205020404" pitchFamily="49" charset="0"/>
              </a:rPr>
              <a:t>of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2344041" y="5213040"/>
            <a:ext cx="1827245" cy="13897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7" idx="3"/>
          </p:cNvCxnSpPr>
          <p:nvPr/>
        </p:nvCxnSpPr>
        <p:spPr>
          <a:xfrm>
            <a:off x="2344041" y="5365946"/>
            <a:ext cx="1827245" cy="10173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8104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Tracing the Bank Interest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Second, we call 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addInterest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altLang="en-US" dirty="0"/>
              <a:t> and 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>pass </a:t>
            </a:r>
            <a:r>
              <a:rPr lang="en-US" altLang="en-US" dirty="0"/>
              <a:t>the </a:t>
            </a:r>
            <a:r>
              <a:rPr lang="en-US" altLang="en-US" dirty="0" smtClean="0"/>
              <a:t>values of the local </a:t>
            </a:r>
            <a:r>
              <a:rPr lang="en-US" altLang="en-US" dirty="0"/>
              <a:t>variables of 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altLang="en-US" dirty="0"/>
              <a:t> as actual parameters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47</a:t>
            </a:fld>
            <a:endParaRPr lang="en-US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3567706" y="3630553"/>
            <a:ext cx="528542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>
                <a:latin typeface="Courier New" panose="02070309020205020404" pitchFamily="49" charset="0"/>
              </a:rPr>
              <a:t>(balance, rate):</a:t>
            </a:r>
            <a:br>
              <a:rPr lang="en-US" altLang="en-US" b="1" dirty="0">
                <a:latin typeface="Courier New" panose="02070309020205020404" pitchFamily="49" charset="0"/>
              </a:rPr>
            </a:br>
            <a:r>
              <a:rPr lang="en-US" altLang="en-US" b="1" dirty="0">
                <a:latin typeface="Courier New" panose="02070309020205020404" pitchFamily="49" charset="0"/>
              </a:rPr>
              <a:t>    </a:t>
            </a:r>
            <a:r>
              <a:rPr lang="en-US" altLang="en-US" b="1" dirty="0" err="1">
                <a:latin typeface="Courier New" panose="02070309020205020404" pitchFamily="49" charset="0"/>
              </a:rPr>
              <a:t>newBalance</a:t>
            </a:r>
            <a:r>
              <a:rPr lang="en-US" altLang="en-US" b="1" dirty="0">
                <a:latin typeface="Courier New" panose="02070309020205020404" pitchFamily="49" charset="0"/>
              </a:rPr>
              <a:t> = balance * (1 + rate)</a:t>
            </a:r>
            <a:br>
              <a:rPr lang="en-US" altLang="en-US" b="1" dirty="0">
                <a:latin typeface="Courier New" panose="02070309020205020404" pitchFamily="49" charset="0"/>
              </a:rPr>
            </a:br>
            <a:r>
              <a:rPr lang="en-US" altLang="en-US" b="1" dirty="0">
                <a:latin typeface="Courier New" panose="02070309020205020404" pitchFamily="49" charset="0"/>
              </a:rPr>
              <a:t>    balance = </a:t>
            </a:r>
            <a:r>
              <a:rPr lang="en-US" altLang="en-US" b="1" dirty="0" err="1">
                <a:latin typeface="Courier New" panose="02070309020205020404" pitchFamily="49" charset="0"/>
              </a:rPr>
              <a:t>newBalance</a:t>
            </a:r>
            <a:endParaRPr lang="en-US" altLang="en-US" b="1" dirty="0">
              <a:latin typeface="Courier New" panose="02070309020205020404" pitchFamily="49" charset="0"/>
            </a:endParaRPr>
          </a:p>
          <a:p>
            <a:endParaRPr lang="en-US" altLang="en-US" b="1" dirty="0" smtClean="0">
              <a:solidFill>
                <a:srgbClr val="0000CC"/>
              </a:solidFill>
              <a:latin typeface="Courier New" panose="02070309020205020404" pitchFamily="49" charset="0"/>
            </a:endParaRPr>
          </a:p>
          <a:p>
            <a:r>
              <a:rPr lang="en-US" altLang="en-US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main</a:t>
            </a:r>
            <a:r>
              <a:rPr lang="en-US" altLang="en-US" b="1" dirty="0" smtClean="0">
                <a:latin typeface="Courier New" panose="02070309020205020404" pitchFamily="49" charset="0"/>
              </a:rPr>
              <a:t>():</a:t>
            </a:r>
            <a:br>
              <a:rPr lang="en-US" altLang="en-US" b="1" dirty="0" smtClean="0">
                <a:latin typeface="Courier New" panose="02070309020205020404" pitchFamily="49" charset="0"/>
              </a:rPr>
            </a:br>
            <a:r>
              <a:rPr lang="en-US" altLang="en-US" b="1" dirty="0" smtClean="0">
                <a:latin typeface="Courier New" panose="02070309020205020404" pitchFamily="49" charset="0"/>
              </a:rPr>
              <a:t>    amount = 1000</a:t>
            </a:r>
            <a:br>
              <a:rPr lang="en-US" altLang="en-US" b="1" dirty="0" smtClean="0">
                <a:latin typeface="Courier New" panose="02070309020205020404" pitchFamily="49" charset="0"/>
              </a:rPr>
            </a:br>
            <a:r>
              <a:rPr lang="en-US" altLang="en-US" b="1" dirty="0" smtClean="0">
                <a:latin typeface="Courier New" panose="02070309020205020404" pitchFamily="49" charset="0"/>
              </a:rPr>
              <a:t>    rate = 0.05</a:t>
            </a:r>
            <a:br>
              <a:rPr lang="en-US" altLang="en-US" b="1" dirty="0" smtClean="0">
                <a:latin typeface="Courier New" panose="02070309020205020404" pitchFamily="49" charset="0"/>
              </a:rPr>
            </a:br>
            <a:r>
              <a:rPr lang="en-US" altLang="en-US" b="1" dirty="0" smtClean="0">
                <a:latin typeface="Courier New" panose="02070309020205020404" pitchFamily="49" charset="0"/>
              </a:rPr>
              <a:t>    </a:t>
            </a:r>
            <a:r>
              <a:rPr lang="en-US" altLang="en-US" b="1" dirty="0" err="1" smtClean="0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 smtClean="0">
                <a:latin typeface="Courier New" panose="02070309020205020404" pitchFamily="49" charset="0"/>
              </a:rPr>
              <a:t>(amount, rate)</a:t>
            </a:r>
            <a:br>
              <a:rPr lang="en-US" altLang="en-US" b="1" dirty="0" smtClean="0">
                <a:latin typeface="Courier New" panose="02070309020205020404" pitchFamily="49" charset="0"/>
              </a:rPr>
            </a:br>
            <a:r>
              <a:rPr lang="en-US" altLang="en-US" b="1" dirty="0" smtClean="0">
                <a:latin typeface="Courier New" panose="02070309020205020404" pitchFamily="49" charset="0"/>
              </a:rPr>
              <a:t>    </a:t>
            </a:r>
            <a:r>
              <a:rPr lang="en-US" altLang="en-US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b="1" dirty="0" smtClean="0">
                <a:latin typeface="Courier New" panose="02070309020205020404" pitchFamily="49" charset="0"/>
              </a:rPr>
              <a:t>(amount)</a:t>
            </a:r>
          </a:p>
          <a:p>
            <a:r>
              <a:rPr lang="en-US" b="1" dirty="0">
                <a:latin typeface="Courier New" panose="02070309020205020404" pitchFamily="49" charset="0"/>
              </a:rPr>
              <a:t>main</a:t>
            </a:r>
            <a:r>
              <a:rPr lang="en-US" b="1" dirty="0" smtClean="0">
                <a:latin typeface="Courier New" panose="02070309020205020404" pitchFamily="49" charset="0"/>
              </a:rPr>
              <a:t>()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75055" y="5119923"/>
            <a:ext cx="2172781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cs typeface="Courier New" panose="02070309020205020404" pitchFamily="49" charset="0"/>
              </a:rPr>
              <a:t>Call to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addInterest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5" name="Straight Arrow Connector 14"/>
          <p:cNvCxnSpPr>
            <a:stCxn id="14" idx="3"/>
          </p:cNvCxnSpPr>
          <p:nvPr/>
        </p:nvCxnSpPr>
        <p:spPr>
          <a:xfrm>
            <a:off x="2547836" y="5473866"/>
            <a:ext cx="1586419" cy="25572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224892" y="3625228"/>
            <a:ext cx="2172781" cy="132343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cs typeface="Courier New" panose="02070309020205020404" pitchFamily="49" charset="0"/>
              </a:rPr>
              <a:t>Passing the values stored in amount and rate, which are local variables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6224892" y="4918592"/>
            <a:ext cx="678368" cy="663681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6903260" y="4918592"/>
            <a:ext cx="203335" cy="663681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1803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Tracing the Bank Interest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/>
              <a:t>Third, when control is passed to </a:t>
            </a:r>
            <a:r>
              <a:rPr lang="en-US" alt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addInterest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altLang="en-US" sz="2800" dirty="0"/>
              <a:t>, the formal parameters of (balance and rate) are set to the actual parameters of (amount and rate)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48</a:t>
            </a:fld>
            <a:endParaRPr lang="en-US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3567706" y="3630553"/>
            <a:ext cx="528542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>
                <a:latin typeface="Courier New" panose="02070309020205020404" pitchFamily="49" charset="0"/>
              </a:rPr>
              <a:t>(balance, rate):</a:t>
            </a:r>
            <a:br>
              <a:rPr lang="en-US" altLang="en-US" b="1" dirty="0">
                <a:latin typeface="Courier New" panose="02070309020205020404" pitchFamily="49" charset="0"/>
              </a:rPr>
            </a:br>
            <a:r>
              <a:rPr lang="en-US" altLang="en-US" b="1" dirty="0">
                <a:latin typeface="Courier New" panose="02070309020205020404" pitchFamily="49" charset="0"/>
              </a:rPr>
              <a:t>    </a:t>
            </a:r>
            <a:r>
              <a:rPr lang="en-US" altLang="en-US" b="1" dirty="0" err="1">
                <a:latin typeface="Courier New" panose="02070309020205020404" pitchFamily="49" charset="0"/>
              </a:rPr>
              <a:t>newBalance</a:t>
            </a:r>
            <a:r>
              <a:rPr lang="en-US" altLang="en-US" b="1" dirty="0">
                <a:latin typeface="Courier New" panose="02070309020205020404" pitchFamily="49" charset="0"/>
              </a:rPr>
              <a:t> = balance * (1 + rate)</a:t>
            </a:r>
            <a:br>
              <a:rPr lang="en-US" altLang="en-US" b="1" dirty="0">
                <a:latin typeface="Courier New" panose="02070309020205020404" pitchFamily="49" charset="0"/>
              </a:rPr>
            </a:br>
            <a:r>
              <a:rPr lang="en-US" altLang="en-US" b="1" dirty="0">
                <a:latin typeface="Courier New" panose="02070309020205020404" pitchFamily="49" charset="0"/>
              </a:rPr>
              <a:t>    balance = </a:t>
            </a:r>
            <a:r>
              <a:rPr lang="en-US" altLang="en-US" b="1" dirty="0" err="1">
                <a:latin typeface="Courier New" panose="02070309020205020404" pitchFamily="49" charset="0"/>
              </a:rPr>
              <a:t>newBalance</a:t>
            </a:r>
            <a:endParaRPr lang="en-US" altLang="en-US" b="1" dirty="0">
              <a:latin typeface="Courier New" panose="02070309020205020404" pitchFamily="49" charset="0"/>
            </a:endParaRPr>
          </a:p>
          <a:p>
            <a:endParaRPr lang="en-US" altLang="en-US" b="1" dirty="0" smtClean="0">
              <a:solidFill>
                <a:srgbClr val="0000CC"/>
              </a:solidFill>
              <a:latin typeface="Courier New" panose="02070309020205020404" pitchFamily="49" charset="0"/>
            </a:endParaRPr>
          </a:p>
          <a:p>
            <a:r>
              <a:rPr lang="en-US" altLang="en-US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main</a:t>
            </a:r>
            <a:r>
              <a:rPr lang="en-US" altLang="en-US" b="1" dirty="0" smtClean="0">
                <a:latin typeface="Courier New" panose="02070309020205020404" pitchFamily="49" charset="0"/>
              </a:rPr>
              <a:t>():</a:t>
            </a:r>
            <a:br>
              <a:rPr lang="en-US" altLang="en-US" b="1" dirty="0" smtClean="0">
                <a:latin typeface="Courier New" panose="02070309020205020404" pitchFamily="49" charset="0"/>
              </a:rPr>
            </a:br>
            <a:r>
              <a:rPr lang="en-US" altLang="en-US" b="1" dirty="0" smtClean="0">
                <a:latin typeface="Courier New" panose="02070309020205020404" pitchFamily="49" charset="0"/>
              </a:rPr>
              <a:t>    amount = 1000</a:t>
            </a:r>
            <a:br>
              <a:rPr lang="en-US" altLang="en-US" b="1" dirty="0" smtClean="0">
                <a:latin typeface="Courier New" panose="02070309020205020404" pitchFamily="49" charset="0"/>
              </a:rPr>
            </a:br>
            <a:r>
              <a:rPr lang="en-US" altLang="en-US" b="1" dirty="0" smtClean="0">
                <a:latin typeface="Courier New" panose="02070309020205020404" pitchFamily="49" charset="0"/>
              </a:rPr>
              <a:t>    rate = 0.05</a:t>
            </a:r>
            <a:br>
              <a:rPr lang="en-US" altLang="en-US" b="1" dirty="0" smtClean="0">
                <a:latin typeface="Courier New" panose="02070309020205020404" pitchFamily="49" charset="0"/>
              </a:rPr>
            </a:br>
            <a:r>
              <a:rPr lang="en-US" altLang="en-US" b="1" dirty="0" smtClean="0">
                <a:latin typeface="Courier New" panose="02070309020205020404" pitchFamily="49" charset="0"/>
              </a:rPr>
              <a:t>    </a:t>
            </a:r>
            <a:r>
              <a:rPr lang="en-US" altLang="en-US" b="1" dirty="0" err="1" smtClean="0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 smtClean="0">
                <a:latin typeface="Courier New" panose="02070309020205020404" pitchFamily="49" charset="0"/>
              </a:rPr>
              <a:t>(amount, rate)</a:t>
            </a:r>
            <a:br>
              <a:rPr lang="en-US" altLang="en-US" b="1" dirty="0" smtClean="0">
                <a:latin typeface="Courier New" panose="02070309020205020404" pitchFamily="49" charset="0"/>
              </a:rPr>
            </a:br>
            <a:r>
              <a:rPr lang="en-US" altLang="en-US" b="1" dirty="0" smtClean="0">
                <a:latin typeface="Courier New" panose="02070309020205020404" pitchFamily="49" charset="0"/>
              </a:rPr>
              <a:t>    </a:t>
            </a:r>
            <a:r>
              <a:rPr lang="en-US" altLang="en-US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b="1" dirty="0" smtClean="0">
                <a:latin typeface="Courier New" panose="02070309020205020404" pitchFamily="49" charset="0"/>
              </a:rPr>
              <a:t>(amount)</a:t>
            </a:r>
          </a:p>
          <a:p>
            <a:r>
              <a:rPr lang="en-US" b="1" dirty="0">
                <a:latin typeface="Courier New" panose="02070309020205020404" pitchFamily="49" charset="0"/>
              </a:rPr>
              <a:t>main</a:t>
            </a:r>
            <a:r>
              <a:rPr lang="en-US" b="1" dirty="0" smtClean="0">
                <a:latin typeface="Courier New" panose="02070309020205020404" pitchFamily="49" charset="0"/>
              </a:rPr>
              <a:t>()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0" y="3830180"/>
            <a:ext cx="2172781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cs typeface="Courier New" panose="02070309020205020404" pitchFamily="49" charset="0"/>
              </a:rPr>
              <a:t>Control passes to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addInterest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2" name="Straight Arrow Connector 11"/>
          <p:cNvCxnSpPr>
            <a:stCxn id="11" idx="3"/>
          </p:cNvCxnSpPr>
          <p:nvPr/>
        </p:nvCxnSpPr>
        <p:spPr>
          <a:xfrm flipV="1">
            <a:off x="2629981" y="3830180"/>
            <a:ext cx="938651" cy="35394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547936" y="4607573"/>
            <a:ext cx="3404681" cy="64633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alance = amount = 1000</a:t>
            </a:r>
          </a:p>
          <a:p>
            <a:pPr algn="ctr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rate = rate = 0.05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6304577" y="3904240"/>
            <a:ext cx="0" cy="75702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6569071" y="3904240"/>
            <a:ext cx="820565" cy="102649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8438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9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Tracing the Bank Interest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/>
              <a:t>Even though the parameter 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rate</a:t>
            </a:r>
            <a:r>
              <a:rPr lang="en-US" altLang="en-US" sz="2800" dirty="0"/>
              <a:t> appears in both 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altLang="en-US" sz="2800" dirty="0"/>
              <a:t> and </a:t>
            </a:r>
            <a:r>
              <a:rPr lang="en-US" alt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addInterest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altLang="en-US" sz="2800" dirty="0"/>
              <a:t> they are two </a:t>
            </a:r>
            <a:r>
              <a:rPr lang="en-US" altLang="en-US" sz="2800" u="sng" dirty="0"/>
              <a:t>separate</a:t>
            </a:r>
            <a:r>
              <a:rPr lang="en-US" altLang="en-US" sz="2800" dirty="0"/>
              <a:t> variables because of scope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49</a:t>
            </a:fld>
            <a:endParaRPr lang="en-US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3567706" y="3630553"/>
            <a:ext cx="528542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>
                <a:latin typeface="Courier New" panose="02070309020205020404" pitchFamily="49" charset="0"/>
              </a:rPr>
              <a:t>(balance, rate):</a:t>
            </a:r>
            <a:br>
              <a:rPr lang="en-US" altLang="en-US" b="1" dirty="0">
                <a:latin typeface="Courier New" panose="02070309020205020404" pitchFamily="49" charset="0"/>
              </a:rPr>
            </a:br>
            <a:r>
              <a:rPr lang="en-US" altLang="en-US" b="1" dirty="0">
                <a:latin typeface="Courier New" panose="02070309020205020404" pitchFamily="49" charset="0"/>
              </a:rPr>
              <a:t>    </a:t>
            </a:r>
            <a:r>
              <a:rPr lang="en-US" altLang="en-US" b="1" dirty="0" err="1">
                <a:latin typeface="Courier New" panose="02070309020205020404" pitchFamily="49" charset="0"/>
              </a:rPr>
              <a:t>newBalance</a:t>
            </a:r>
            <a:r>
              <a:rPr lang="en-US" altLang="en-US" b="1" dirty="0">
                <a:latin typeface="Courier New" panose="02070309020205020404" pitchFamily="49" charset="0"/>
              </a:rPr>
              <a:t> = balance * (1 + rate)</a:t>
            </a:r>
            <a:br>
              <a:rPr lang="en-US" altLang="en-US" b="1" dirty="0">
                <a:latin typeface="Courier New" panose="02070309020205020404" pitchFamily="49" charset="0"/>
              </a:rPr>
            </a:br>
            <a:r>
              <a:rPr lang="en-US" altLang="en-US" b="1" dirty="0">
                <a:latin typeface="Courier New" panose="02070309020205020404" pitchFamily="49" charset="0"/>
              </a:rPr>
              <a:t>    balance = </a:t>
            </a:r>
            <a:r>
              <a:rPr lang="en-US" altLang="en-US" b="1" dirty="0" err="1">
                <a:latin typeface="Courier New" panose="02070309020205020404" pitchFamily="49" charset="0"/>
              </a:rPr>
              <a:t>newBalance</a:t>
            </a:r>
            <a:endParaRPr lang="en-US" altLang="en-US" b="1" dirty="0">
              <a:latin typeface="Courier New" panose="02070309020205020404" pitchFamily="49" charset="0"/>
            </a:endParaRPr>
          </a:p>
          <a:p>
            <a:endParaRPr lang="en-US" altLang="en-US" b="1" dirty="0" smtClean="0">
              <a:solidFill>
                <a:srgbClr val="0000CC"/>
              </a:solidFill>
              <a:latin typeface="Courier New" panose="02070309020205020404" pitchFamily="49" charset="0"/>
            </a:endParaRPr>
          </a:p>
          <a:p>
            <a:r>
              <a:rPr lang="en-US" altLang="en-US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main</a:t>
            </a:r>
            <a:r>
              <a:rPr lang="en-US" altLang="en-US" b="1" dirty="0" smtClean="0">
                <a:latin typeface="Courier New" panose="02070309020205020404" pitchFamily="49" charset="0"/>
              </a:rPr>
              <a:t>():</a:t>
            </a:r>
            <a:br>
              <a:rPr lang="en-US" altLang="en-US" b="1" dirty="0" smtClean="0">
                <a:latin typeface="Courier New" panose="02070309020205020404" pitchFamily="49" charset="0"/>
              </a:rPr>
            </a:br>
            <a:r>
              <a:rPr lang="en-US" altLang="en-US" b="1" dirty="0" smtClean="0">
                <a:latin typeface="Courier New" panose="02070309020205020404" pitchFamily="49" charset="0"/>
              </a:rPr>
              <a:t>    amount = 1000</a:t>
            </a:r>
            <a:br>
              <a:rPr lang="en-US" altLang="en-US" b="1" dirty="0" smtClean="0">
                <a:latin typeface="Courier New" panose="02070309020205020404" pitchFamily="49" charset="0"/>
              </a:rPr>
            </a:br>
            <a:r>
              <a:rPr lang="en-US" altLang="en-US" b="1" dirty="0" smtClean="0">
                <a:latin typeface="Courier New" panose="02070309020205020404" pitchFamily="49" charset="0"/>
              </a:rPr>
              <a:t>    rate = 0.05</a:t>
            </a:r>
            <a:br>
              <a:rPr lang="en-US" altLang="en-US" b="1" dirty="0" smtClean="0">
                <a:latin typeface="Courier New" panose="02070309020205020404" pitchFamily="49" charset="0"/>
              </a:rPr>
            </a:br>
            <a:r>
              <a:rPr lang="en-US" altLang="en-US" b="1" dirty="0" smtClean="0">
                <a:latin typeface="Courier New" panose="02070309020205020404" pitchFamily="49" charset="0"/>
              </a:rPr>
              <a:t>    </a:t>
            </a:r>
            <a:r>
              <a:rPr lang="en-US" altLang="en-US" b="1" dirty="0" err="1" smtClean="0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b="1" dirty="0" smtClean="0">
                <a:latin typeface="Courier New" panose="02070309020205020404" pitchFamily="49" charset="0"/>
              </a:rPr>
              <a:t>(amount, rate)</a:t>
            </a:r>
            <a:br>
              <a:rPr lang="en-US" altLang="en-US" b="1" dirty="0" smtClean="0">
                <a:latin typeface="Courier New" panose="02070309020205020404" pitchFamily="49" charset="0"/>
              </a:rPr>
            </a:br>
            <a:r>
              <a:rPr lang="en-US" altLang="en-US" b="1" dirty="0" smtClean="0">
                <a:latin typeface="Courier New" panose="02070309020205020404" pitchFamily="49" charset="0"/>
              </a:rPr>
              <a:t>    </a:t>
            </a:r>
            <a:r>
              <a:rPr lang="en-US" altLang="en-US" b="1" dirty="0" smtClean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b="1" dirty="0" smtClean="0">
                <a:latin typeface="Courier New" panose="02070309020205020404" pitchFamily="49" charset="0"/>
              </a:rPr>
              <a:t>(amount)</a:t>
            </a:r>
          </a:p>
          <a:p>
            <a:r>
              <a:rPr lang="en-US" b="1" dirty="0">
                <a:latin typeface="Courier New" panose="02070309020205020404" pitchFamily="49" charset="0"/>
              </a:rPr>
              <a:t>main</a:t>
            </a:r>
            <a:r>
              <a:rPr lang="en-US" b="1" dirty="0" smtClean="0">
                <a:latin typeface="Courier New" panose="02070309020205020404" pitchFamily="49" charset="0"/>
              </a:rPr>
              <a:t>()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90873" y="3846919"/>
            <a:ext cx="2121587" cy="175432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+mn-lt"/>
                <a:cs typeface="Courier New" panose="02070309020205020404" pitchFamily="49" charset="0"/>
              </a:rPr>
              <a:t>Even though rate exists in both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>
                <a:latin typeface="+mn-lt"/>
                <a:cs typeface="Courier New" panose="02070309020205020404" pitchFamily="49" charset="0"/>
              </a:rPr>
              <a:t> and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addInterest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dirty="0" smtClean="0">
                <a:latin typeface="+mn-lt"/>
                <a:cs typeface="Courier New" panose="02070309020205020404" pitchFamily="49" charset="0"/>
              </a:rPr>
              <a:t>they are in two separate scopes</a:t>
            </a:r>
            <a:endParaRPr lang="en-US" dirty="0">
              <a:latin typeface="+mn-lt"/>
              <a:cs typeface="Courier New" panose="02070309020205020404" pitchFamily="49" charset="0"/>
            </a:endParaRPr>
          </a:p>
        </p:txBody>
      </p:sp>
      <p:cxnSp>
        <p:nvCxnSpPr>
          <p:cNvPr id="14" name="Straight Arrow Connector 13"/>
          <p:cNvCxnSpPr>
            <a:stCxn id="13" idx="3"/>
          </p:cNvCxnSpPr>
          <p:nvPr/>
        </p:nvCxnSpPr>
        <p:spPr>
          <a:xfrm>
            <a:off x="2412460" y="4724082"/>
            <a:ext cx="1741251" cy="76231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13" idx="3"/>
          </p:cNvCxnSpPr>
          <p:nvPr/>
        </p:nvCxnSpPr>
        <p:spPr>
          <a:xfrm flipV="1">
            <a:off x="2412460" y="3846919"/>
            <a:ext cx="4639136" cy="87716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23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778" y="1969364"/>
            <a:ext cx="8740780" cy="4156799"/>
          </a:xfrm>
        </p:spPr>
        <p:txBody>
          <a:bodyPr/>
          <a:lstStyle/>
          <a:p>
            <a:r>
              <a:rPr lang="en-US" dirty="0"/>
              <a:t>To introduce value-returning functions</a:t>
            </a:r>
          </a:p>
          <a:p>
            <a:r>
              <a:rPr lang="en-US" dirty="0"/>
              <a:t>To better grasp how values in the scope of a function actually </a:t>
            </a:r>
            <a:r>
              <a:rPr lang="en-US" dirty="0" smtClean="0"/>
              <a:t>work</a:t>
            </a:r>
          </a:p>
          <a:p>
            <a:r>
              <a:rPr lang="en-US" dirty="0" smtClean="0"/>
              <a:t>To understand mutability (and immutability)</a:t>
            </a:r>
            <a:endParaRPr lang="en-US" dirty="0"/>
          </a:p>
          <a:p>
            <a:r>
              <a:rPr lang="en-US" dirty="0" smtClean="0"/>
              <a:t>To </a:t>
            </a:r>
            <a:r>
              <a:rPr lang="en-US" dirty="0"/>
              <a:t>practice function </a:t>
            </a:r>
            <a:r>
              <a:rPr lang="en-US" dirty="0" smtClean="0"/>
              <a:t>calls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19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In other words, the </a:t>
            </a:r>
            <a:r>
              <a:rPr lang="en-US" altLang="en-US" b="1" i="1" dirty="0"/>
              <a:t>formal parameters </a:t>
            </a:r>
            <a:r>
              <a:rPr lang="en-US" altLang="en-US" i="1" dirty="0"/>
              <a:t/>
            </a:r>
            <a:br>
              <a:rPr lang="en-US" altLang="en-US" i="1" dirty="0"/>
            </a:br>
            <a:r>
              <a:rPr lang="en-US" altLang="en-US" dirty="0"/>
              <a:t>of a function only receive the </a:t>
            </a:r>
            <a:r>
              <a:rPr lang="en-US" altLang="en-US" u="sng" dirty="0"/>
              <a:t>values</a:t>
            </a:r>
            <a:r>
              <a:rPr lang="en-US" altLang="en-US" dirty="0"/>
              <a:t> of </a:t>
            </a:r>
            <a:br>
              <a:rPr lang="en-US" altLang="en-US" dirty="0"/>
            </a:br>
            <a:r>
              <a:rPr lang="en-US" altLang="en-US" dirty="0"/>
              <a:t>the </a:t>
            </a:r>
            <a:r>
              <a:rPr lang="en-US" altLang="en-US" b="1" i="1" dirty="0"/>
              <a:t>actual parameters</a:t>
            </a:r>
          </a:p>
          <a:p>
            <a:pPr lvl="3"/>
            <a:endParaRPr lang="en-US" altLang="en-US" dirty="0"/>
          </a:p>
          <a:p>
            <a:pPr eaLnBrk="1" hangingPunct="1"/>
            <a:r>
              <a:rPr lang="en-US" altLang="en-US" dirty="0"/>
              <a:t>The function does </a:t>
            </a:r>
            <a:r>
              <a:rPr lang="en-US" altLang="en-US" u="sng" dirty="0"/>
              <a:t>not</a:t>
            </a:r>
            <a:r>
              <a:rPr lang="en-US" altLang="en-US" dirty="0"/>
              <a:t> have access </a:t>
            </a:r>
            <a:br>
              <a:rPr lang="en-US" altLang="en-US" dirty="0"/>
            </a:br>
            <a:r>
              <a:rPr lang="en-US" altLang="en-US" dirty="0"/>
              <a:t>to the </a:t>
            </a:r>
            <a:r>
              <a:rPr lang="en-US" altLang="en-US" dirty="0" smtClean="0"/>
              <a:t>original variable </a:t>
            </a:r>
            <a:r>
              <a:rPr lang="en-US" altLang="en-US" dirty="0"/>
              <a:t>in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4171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51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Updating Bank Interest Example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33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Bank Interest Code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52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58292" y="2391980"/>
            <a:ext cx="7189789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2400" b="1" dirty="0" err="1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sz="2400" b="1" dirty="0">
                <a:latin typeface="Courier New" panose="02070309020205020404" pitchFamily="49" charset="0"/>
              </a:rPr>
              <a:t>(balance, rate):</a:t>
            </a:r>
            <a:br>
              <a:rPr lang="en-US" altLang="en-US" sz="2400" b="1" dirty="0">
                <a:latin typeface="Courier New" panose="02070309020205020404" pitchFamily="49" charset="0"/>
              </a:rPr>
            </a:br>
            <a:r>
              <a:rPr lang="en-US" altLang="en-US" sz="2400" b="1" dirty="0">
                <a:latin typeface="Courier New" panose="02070309020205020404" pitchFamily="49" charset="0"/>
              </a:rPr>
              <a:t>    </a:t>
            </a:r>
            <a:r>
              <a:rPr lang="en-US" altLang="en-US" sz="2400" b="1" dirty="0" err="1">
                <a:latin typeface="Courier New" panose="02070309020205020404" pitchFamily="49" charset="0"/>
              </a:rPr>
              <a:t>newBalance</a:t>
            </a:r>
            <a:r>
              <a:rPr lang="en-US" altLang="en-US" sz="2400" b="1" dirty="0">
                <a:latin typeface="Courier New" panose="02070309020205020404" pitchFamily="49" charset="0"/>
              </a:rPr>
              <a:t> = balance * (1 + rate)</a:t>
            </a:r>
            <a:br>
              <a:rPr lang="en-US" altLang="en-US" sz="2400" b="1" dirty="0">
                <a:latin typeface="Courier New" panose="02070309020205020404" pitchFamily="49" charset="0"/>
              </a:rPr>
            </a:br>
            <a:r>
              <a:rPr lang="en-US" altLang="en-US" sz="2400" b="1" dirty="0">
                <a:latin typeface="Courier New" panose="02070309020205020404" pitchFamily="49" charset="0"/>
              </a:rPr>
              <a:t>    return </a:t>
            </a:r>
            <a:r>
              <a:rPr lang="en-US" altLang="en-US" sz="2400" b="1" dirty="0" err="1">
                <a:latin typeface="Courier New" panose="02070309020205020404" pitchFamily="49" charset="0"/>
              </a:rPr>
              <a:t>newBalance</a:t>
            </a:r>
            <a:endParaRPr lang="en-US" altLang="en-US" sz="2400" b="1" dirty="0">
              <a:latin typeface="Courier New" panose="02070309020205020404" pitchFamily="49" charset="0"/>
            </a:endParaRPr>
          </a:p>
          <a:p>
            <a:endParaRPr lang="en-US" altLang="en-US" sz="2400" b="1" dirty="0" smtClean="0">
              <a:solidFill>
                <a:srgbClr val="0000CC"/>
              </a:solidFill>
              <a:latin typeface="Courier New" panose="02070309020205020404" pitchFamily="49" charset="0"/>
            </a:endParaRPr>
          </a:p>
          <a:p>
            <a:r>
              <a:rPr lang="en-US" altLang="en-US" sz="2400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400" b="1" dirty="0">
                <a:solidFill>
                  <a:srgbClr val="C00000"/>
                </a:solidFill>
                <a:latin typeface="Courier New" panose="02070309020205020404" pitchFamily="49" charset="0"/>
              </a:rPr>
              <a:t>main</a:t>
            </a:r>
            <a:r>
              <a:rPr lang="en-US" altLang="en-US" sz="2400" b="1" dirty="0">
                <a:latin typeface="Courier New" panose="02070309020205020404" pitchFamily="49" charset="0"/>
              </a:rPr>
              <a:t>():</a:t>
            </a:r>
            <a:br>
              <a:rPr lang="en-US" altLang="en-US" sz="2400" b="1" dirty="0">
                <a:latin typeface="Courier New" panose="02070309020205020404" pitchFamily="49" charset="0"/>
              </a:rPr>
            </a:br>
            <a:r>
              <a:rPr lang="en-US" altLang="en-US" sz="2400" b="1" dirty="0">
                <a:latin typeface="Courier New" panose="02070309020205020404" pitchFamily="49" charset="0"/>
              </a:rPr>
              <a:t>    amount = 1000</a:t>
            </a:r>
            <a:br>
              <a:rPr lang="en-US" altLang="en-US" sz="2400" b="1" dirty="0">
                <a:latin typeface="Courier New" panose="02070309020205020404" pitchFamily="49" charset="0"/>
              </a:rPr>
            </a:br>
            <a:r>
              <a:rPr lang="en-US" altLang="en-US" sz="2400" b="1" dirty="0">
                <a:latin typeface="Courier New" panose="02070309020205020404" pitchFamily="49" charset="0"/>
              </a:rPr>
              <a:t>    rate = 0.05</a:t>
            </a:r>
            <a:br>
              <a:rPr lang="en-US" altLang="en-US" sz="2400" b="1" dirty="0">
                <a:latin typeface="Courier New" panose="02070309020205020404" pitchFamily="49" charset="0"/>
              </a:rPr>
            </a:br>
            <a:r>
              <a:rPr lang="en-US" altLang="en-US" sz="2400" b="1" dirty="0">
                <a:latin typeface="Courier New" panose="02070309020205020404" pitchFamily="49" charset="0"/>
              </a:rPr>
              <a:t>    </a:t>
            </a:r>
            <a:r>
              <a:rPr lang="en-US" altLang="en-US" sz="2400" b="1" dirty="0" smtClean="0">
                <a:latin typeface="Courier New" panose="02070309020205020404" pitchFamily="49" charset="0"/>
              </a:rPr>
              <a:t>amount = </a:t>
            </a:r>
            <a:r>
              <a:rPr lang="en-US" alt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sz="2400" b="1" dirty="0" smtClean="0">
                <a:latin typeface="Courier New" panose="02070309020205020404" pitchFamily="49" charset="0"/>
              </a:rPr>
              <a:t>(amount</a:t>
            </a:r>
            <a:r>
              <a:rPr lang="en-US" altLang="en-US" sz="2400" b="1" dirty="0">
                <a:latin typeface="Courier New" panose="02070309020205020404" pitchFamily="49" charset="0"/>
              </a:rPr>
              <a:t>, rate)</a:t>
            </a:r>
            <a:br>
              <a:rPr lang="en-US" altLang="en-US" sz="2400" b="1" dirty="0">
                <a:latin typeface="Courier New" panose="02070309020205020404" pitchFamily="49" charset="0"/>
              </a:rPr>
            </a:br>
            <a:r>
              <a:rPr lang="en-US" altLang="en-US" sz="2400" b="1" dirty="0">
                <a:latin typeface="Courier New" panose="02070309020205020404" pitchFamily="49" charset="0"/>
              </a:rPr>
              <a:t>    </a:t>
            </a:r>
            <a:r>
              <a:rPr lang="en-US" altLang="en-US" sz="2400" b="1" dirty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sz="2400" b="1" dirty="0">
                <a:latin typeface="Courier New" panose="02070309020205020404" pitchFamily="49" charset="0"/>
              </a:rPr>
              <a:t>(amount</a:t>
            </a:r>
            <a:r>
              <a:rPr lang="en-US" altLang="en-US" sz="2400" b="1" dirty="0" smtClean="0">
                <a:latin typeface="Courier New" panose="02070309020205020404" pitchFamily="49" charset="0"/>
              </a:rPr>
              <a:t>)</a:t>
            </a:r>
          </a:p>
          <a:p>
            <a:r>
              <a:rPr lang="en-US" sz="2400" b="1" dirty="0" smtClean="0">
                <a:latin typeface="Courier New" panose="02070309020205020404" pitchFamily="49" charset="0"/>
              </a:rPr>
              <a:t>main</a:t>
            </a:r>
            <a:r>
              <a:rPr lang="en-US" sz="2400" b="1" dirty="0">
                <a:latin typeface="Courier New" panose="02070309020205020404" pitchFamily="49" charset="0"/>
              </a:rPr>
              <a:t>()</a:t>
            </a:r>
            <a:endParaRPr lang="en-US" sz="2400" dirty="0"/>
          </a:p>
          <a:p>
            <a:endParaRPr lang="en-US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21460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Bank Interest Code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53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758292" y="2391980"/>
            <a:ext cx="7189789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2400" b="1" dirty="0" err="1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sz="2400" b="1" dirty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sz="2400" b="1" dirty="0">
                <a:latin typeface="Courier New" panose="02070309020205020404" pitchFamily="49" charset="0"/>
              </a:rPr>
              <a:t>(balance, rate):</a:t>
            </a:r>
            <a:br>
              <a:rPr lang="en-US" altLang="en-US" sz="2400" b="1" dirty="0">
                <a:latin typeface="Courier New" panose="02070309020205020404" pitchFamily="49" charset="0"/>
              </a:rPr>
            </a:br>
            <a:r>
              <a:rPr lang="en-US" altLang="en-US" sz="2400" b="1" dirty="0">
                <a:latin typeface="Courier New" panose="02070309020205020404" pitchFamily="49" charset="0"/>
              </a:rPr>
              <a:t>    </a:t>
            </a:r>
            <a:r>
              <a:rPr lang="en-US" altLang="en-US" sz="2400" b="1" dirty="0" err="1">
                <a:latin typeface="Courier New" panose="02070309020205020404" pitchFamily="49" charset="0"/>
              </a:rPr>
              <a:t>newBalance</a:t>
            </a:r>
            <a:r>
              <a:rPr lang="en-US" altLang="en-US" sz="2400" b="1" dirty="0">
                <a:latin typeface="Courier New" panose="02070309020205020404" pitchFamily="49" charset="0"/>
              </a:rPr>
              <a:t> = balance * (1 + rate)</a:t>
            </a:r>
            <a:br>
              <a:rPr lang="en-US" altLang="en-US" sz="2400" b="1" dirty="0">
                <a:latin typeface="Courier New" panose="02070309020205020404" pitchFamily="49" charset="0"/>
              </a:rPr>
            </a:br>
            <a:r>
              <a:rPr lang="en-US" altLang="en-US" sz="2400" b="1" dirty="0">
                <a:latin typeface="Courier New" panose="02070309020205020404" pitchFamily="49" charset="0"/>
              </a:rPr>
              <a:t>    return </a:t>
            </a:r>
            <a:r>
              <a:rPr lang="en-US" altLang="en-US" sz="2400" b="1" dirty="0" err="1">
                <a:latin typeface="Courier New" panose="02070309020205020404" pitchFamily="49" charset="0"/>
              </a:rPr>
              <a:t>newBalance</a:t>
            </a:r>
            <a:endParaRPr lang="en-US" altLang="en-US" sz="2400" b="1" dirty="0">
              <a:latin typeface="Courier New" panose="02070309020205020404" pitchFamily="49" charset="0"/>
            </a:endParaRPr>
          </a:p>
          <a:p>
            <a:endParaRPr lang="en-US" altLang="en-US" sz="2400" b="1" dirty="0" smtClean="0">
              <a:solidFill>
                <a:srgbClr val="0000CC"/>
              </a:solidFill>
              <a:latin typeface="Courier New" panose="02070309020205020404" pitchFamily="49" charset="0"/>
            </a:endParaRPr>
          </a:p>
          <a:p>
            <a:r>
              <a:rPr lang="en-US" altLang="en-US" sz="2400" b="1" dirty="0" err="1" smtClean="0">
                <a:solidFill>
                  <a:srgbClr val="0000CC"/>
                </a:solidFill>
                <a:latin typeface="Courier New" panose="02070309020205020404" pitchFamily="49" charset="0"/>
              </a:rPr>
              <a:t>def</a:t>
            </a:r>
            <a:r>
              <a:rPr lang="en-US" altLang="en-US" sz="2400" b="1" dirty="0" smtClean="0">
                <a:solidFill>
                  <a:srgbClr val="0000CC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2400" b="1" dirty="0">
                <a:solidFill>
                  <a:srgbClr val="C00000"/>
                </a:solidFill>
                <a:latin typeface="Courier New" panose="02070309020205020404" pitchFamily="49" charset="0"/>
              </a:rPr>
              <a:t>main</a:t>
            </a:r>
            <a:r>
              <a:rPr lang="en-US" altLang="en-US" sz="2400" b="1" dirty="0">
                <a:latin typeface="Courier New" panose="02070309020205020404" pitchFamily="49" charset="0"/>
              </a:rPr>
              <a:t>():</a:t>
            </a:r>
            <a:br>
              <a:rPr lang="en-US" altLang="en-US" sz="2400" b="1" dirty="0">
                <a:latin typeface="Courier New" panose="02070309020205020404" pitchFamily="49" charset="0"/>
              </a:rPr>
            </a:br>
            <a:r>
              <a:rPr lang="en-US" altLang="en-US" sz="2400" b="1" dirty="0">
                <a:latin typeface="Courier New" panose="02070309020205020404" pitchFamily="49" charset="0"/>
              </a:rPr>
              <a:t>    amount = 1000</a:t>
            </a:r>
            <a:br>
              <a:rPr lang="en-US" altLang="en-US" sz="2400" b="1" dirty="0">
                <a:latin typeface="Courier New" panose="02070309020205020404" pitchFamily="49" charset="0"/>
              </a:rPr>
            </a:br>
            <a:r>
              <a:rPr lang="en-US" altLang="en-US" sz="2400" b="1" dirty="0">
                <a:latin typeface="Courier New" panose="02070309020205020404" pitchFamily="49" charset="0"/>
              </a:rPr>
              <a:t>    rate = 0.05</a:t>
            </a:r>
            <a:br>
              <a:rPr lang="en-US" altLang="en-US" sz="2400" b="1" dirty="0">
                <a:latin typeface="Courier New" panose="02070309020205020404" pitchFamily="49" charset="0"/>
              </a:rPr>
            </a:br>
            <a:r>
              <a:rPr lang="en-US" altLang="en-US" sz="2400" b="1" dirty="0">
                <a:latin typeface="Courier New" panose="02070309020205020404" pitchFamily="49" charset="0"/>
              </a:rPr>
              <a:t>    </a:t>
            </a:r>
            <a:r>
              <a:rPr lang="en-US" altLang="en-US" sz="2400" b="1" dirty="0" smtClean="0">
                <a:latin typeface="Courier New" panose="02070309020205020404" pitchFamily="49" charset="0"/>
              </a:rPr>
              <a:t>amount = </a:t>
            </a:r>
            <a:r>
              <a:rPr lang="en-US" altLang="en-US" sz="2400" b="1" dirty="0" err="1" smtClean="0">
                <a:solidFill>
                  <a:srgbClr val="C00000"/>
                </a:solidFill>
                <a:latin typeface="Courier New" panose="02070309020205020404" pitchFamily="49" charset="0"/>
              </a:rPr>
              <a:t>addInterest</a:t>
            </a:r>
            <a:r>
              <a:rPr lang="en-US" altLang="en-US" sz="2400" b="1" dirty="0" smtClean="0">
                <a:latin typeface="Courier New" panose="02070309020205020404" pitchFamily="49" charset="0"/>
              </a:rPr>
              <a:t>(amount</a:t>
            </a:r>
            <a:r>
              <a:rPr lang="en-US" altLang="en-US" sz="2400" b="1" dirty="0">
                <a:latin typeface="Courier New" panose="02070309020205020404" pitchFamily="49" charset="0"/>
              </a:rPr>
              <a:t>, rate)</a:t>
            </a:r>
            <a:br>
              <a:rPr lang="en-US" altLang="en-US" sz="2400" b="1" dirty="0">
                <a:latin typeface="Courier New" panose="02070309020205020404" pitchFamily="49" charset="0"/>
              </a:rPr>
            </a:br>
            <a:r>
              <a:rPr lang="en-US" altLang="en-US" sz="2400" b="1" dirty="0">
                <a:latin typeface="Courier New" panose="02070309020205020404" pitchFamily="49" charset="0"/>
              </a:rPr>
              <a:t>    </a:t>
            </a:r>
            <a:r>
              <a:rPr lang="en-US" altLang="en-US" sz="2400" b="1" dirty="0">
                <a:solidFill>
                  <a:srgbClr val="C00000"/>
                </a:solidFill>
                <a:latin typeface="Courier New" panose="02070309020205020404" pitchFamily="49" charset="0"/>
              </a:rPr>
              <a:t>print</a:t>
            </a:r>
            <a:r>
              <a:rPr lang="en-US" altLang="en-US" sz="2400" b="1" dirty="0">
                <a:latin typeface="Courier New" panose="02070309020205020404" pitchFamily="49" charset="0"/>
              </a:rPr>
              <a:t>(amount</a:t>
            </a:r>
            <a:r>
              <a:rPr lang="en-US" altLang="en-US" sz="2400" b="1" dirty="0" smtClean="0">
                <a:latin typeface="Courier New" panose="02070309020205020404" pitchFamily="49" charset="0"/>
              </a:rPr>
              <a:t>)</a:t>
            </a:r>
          </a:p>
          <a:p>
            <a:r>
              <a:rPr lang="en-US" sz="2400" b="1" dirty="0" smtClean="0">
                <a:latin typeface="Courier New" panose="02070309020205020404" pitchFamily="49" charset="0"/>
              </a:rPr>
              <a:t>main</a:t>
            </a:r>
            <a:r>
              <a:rPr lang="en-US" sz="2400" b="1" dirty="0">
                <a:latin typeface="Courier New" panose="02070309020205020404" pitchFamily="49" charset="0"/>
              </a:rPr>
              <a:t>()</a:t>
            </a:r>
            <a:endParaRPr lang="en-US" sz="2400" dirty="0"/>
          </a:p>
          <a:p>
            <a:endParaRPr lang="en-US" altLang="en-US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255062" y="3652705"/>
            <a:ext cx="3050233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These are the only parts we changed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Rounded Rectangle 6"/>
          <p:cNvSpPr/>
          <p:nvPr/>
        </p:nvSpPr>
        <p:spPr>
          <a:xfrm flipH="1">
            <a:off x="1485152" y="3185200"/>
            <a:ext cx="3303663" cy="35996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 flipH="1">
            <a:off x="1485153" y="4983103"/>
            <a:ext cx="1676335" cy="35996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583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HW 4 is out on Blackboard now</a:t>
            </a:r>
          </a:p>
          <a:p>
            <a:pPr lvl="1"/>
            <a:r>
              <a:rPr lang="en-US" dirty="0" smtClean="0"/>
              <a:t>All assignments will be available only on Blackboard until after the due date</a:t>
            </a:r>
          </a:p>
          <a:p>
            <a:pPr lvl="1"/>
            <a:r>
              <a:rPr lang="en-US" dirty="0" smtClean="0"/>
              <a:t>Complete the Academic Integrity Quiz to see it</a:t>
            </a:r>
          </a:p>
          <a:p>
            <a:pPr lvl="1"/>
            <a:r>
              <a:rPr lang="en-US" dirty="0" smtClean="0"/>
              <a:t>Due by Friday (March 3rd) at 8:59:59 PM</a:t>
            </a:r>
          </a:p>
          <a:p>
            <a:pPr lvl="3"/>
            <a:endParaRPr lang="en-US" dirty="0"/>
          </a:p>
          <a:p>
            <a:r>
              <a:rPr lang="en-US" dirty="0" smtClean="0"/>
              <a:t>Project 1 will come out this weekend</a:t>
            </a:r>
          </a:p>
          <a:p>
            <a:pPr lvl="1"/>
            <a:r>
              <a:rPr lang="en-US" dirty="0" smtClean="0"/>
              <a:t>Read it closely, but do </a:t>
            </a:r>
            <a:r>
              <a:rPr lang="en-US" u="sng" dirty="0" smtClean="0"/>
              <a:t>not</a:t>
            </a:r>
            <a:r>
              <a:rPr lang="en-US" dirty="0" smtClean="0"/>
              <a:t> start on it yet!</a:t>
            </a:r>
          </a:p>
          <a:p>
            <a:pPr lvl="1"/>
            <a:r>
              <a:rPr lang="en-US" dirty="0" smtClean="0"/>
              <a:t>We will discuss the (required) design in class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3668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Review: Parts of a Function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73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Vocabulary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091807" y="3004572"/>
            <a:ext cx="751027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myFunc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(year, name):</a:t>
            </a:r>
          </a:p>
          <a:p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lines of code</a:t>
            </a:r>
          </a:p>
          <a:p>
            <a:r>
              <a:rPr lang="en-US" sz="2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more lines of code</a:t>
            </a:r>
          </a:p>
          <a:p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8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8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myFunc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(2015, </a:t>
            </a:r>
            <a:r>
              <a:rPr lang="en-US" sz="2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"Xavier"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91807" y="2002887"/>
            <a:ext cx="202387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cs typeface="Courier New" panose="02070309020205020404" pitchFamily="49" charset="0"/>
              </a:rPr>
              <a:t>_______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____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677682" y="2445380"/>
            <a:ext cx="767437" cy="6513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499344" y="2309409"/>
            <a:ext cx="25160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_____ _________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Right Brace 10"/>
          <p:cNvSpPr/>
          <p:nvPr/>
        </p:nvSpPr>
        <p:spPr>
          <a:xfrm rot="5400000" flipH="1">
            <a:off x="5365373" y="1892853"/>
            <a:ext cx="395829" cy="2152269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940270" y="5962107"/>
            <a:ext cx="25160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_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____ _________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3" name="Right Brace 12"/>
          <p:cNvSpPr/>
          <p:nvPr/>
        </p:nvSpPr>
        <p:spPr>
          <a:xfrm rot="16200000" flipH="1">
            <a:off x="5836463" y="4314002"/>
            <a:ext cx="395829" cy="2900381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457200" y="3004572"/>
            <a:ext cx="141478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_______ _______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6" name="Right Brace 15"/>
          <p:cNvSpPr/>
          <p:nvPr/>
        </p:nvSpPr>
        <p:spPr>
          <a:xfrm flipH="1">
            <a:off x="1842207" y="2908585"/>
            <a:ext cx="395829" cy="1385102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235670" y="4996253"/>
            <a:ext cx="180445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cs typeface="Courier New" panose="02070309020205020404" pitchFamily="49" charset="0"/>
              </a:rPr>
              <a:t>_______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___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1963379" y="5327356"/>
            <a:ext cx="968357" cy="92196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341508" y="2751403"/>
            <a:ext cx="1246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______ ____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6371199" y="3400400"/>
            <a:ext cx="1085088" cy="276372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888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Vocabulary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091807" y="3004572"/>
            <a:ext cx="751027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myFunc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(year, name):</a:t>
            </a:r>
          </a:p>
          <a:p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lines of code</a:t>
            </a:r>
          </a:p>
          <a:p>
            <a:r>
              <a:rPr lang="en-US" sz="2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more lines of code</a:t>
            </a:r>
          </a:p>
          <a:p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8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8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myFunc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(2015, </a:t>
            </a:r>
            <a:r>
              <a:rPr lang="en-US" sz="2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"Xavier"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91807" y="2002887"/>
            <a:ext cx="202387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function n___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677682" y="2445380"/>
            <a:ext cx="767437" cy="6513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499344" y="2309409"/>
            <a:ext cx="25160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f____ p________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Right Brace 10"/>
          <p:cNvSpPr/>
          <p:nvPr/>
        </p:nvSpPr>
        <p:spPr>
          <a:xfrm rot="5400000" flipH="1">
            <a:off x="5365373" y="1892853"/>
            <a:ext cx="395829" cy="2152269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940270" y="5962107"/>
            <a:ext cx="25160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a____ p________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3" name="Right Brace 12"/>
          <p:cNvSpPr/>
          <p:nvPr/>
        </p:nvSpPr>
        <p:spPr>
          <a:xfrm rot="16200000" flipH="1">
            <a:off x="5836463" y="4314002"/>
            <a:ext cx="395829" cy="2900381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457200" y="3004572"/>
            <a:ext cx="141478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function d______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6" name="Right Brace 15"/>
          <p:cNvSpPr/>
          <p:nvPr/>
        </p:nvSpPr>
        <p:spPr>
          <a:xfrm flipH="1">
            <a:off x="1842207" y="2908585"/>
            <a:ext cx="395829" cy="1385102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235670" y="4996253"/>
            <a:ext cx="180445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function c__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1963379" y="5327356"/>
            <a:ext cx="968357" cy="92196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341508" y="2751403"/>
            <a:ext cx="1246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function b___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6371199" y="3400400"/>
            <a:ext cx="1085088" cy="276372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978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Vocabulary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091807" y="3004572"/>
            <a:ext cx="751027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myFunc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(year, name):</a:t>
            </a:r>
          </a:p>
          <a:p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lines of code</a:t>
            </a:r>
          </a:p>
          <a:p>
            <a:r>
              <a:rPr lang="en-US" sz="2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more lines of code</a:t>
            </a:r>
          </a:p>
          <a:p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8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8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myFunc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(2015, </a:t>
            </a:r>
            <a:r>
              <a:rPr lang="en-US" sz="2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"Xavier"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91807" y="2002887"/>
            <a:ext cx="202387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function name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677682" y="2445380"/>
            <a:ext cx="767437" cy="6513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499344" y="2309409"/>
            <a:ext cx="25160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formal parameters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Right Brace 10"/>
          <p:cNvSpPr/>
          <p:nvPr/>
        </p:nvSpPr>
        <p:spPr>
          <a:xfrm rot="5400000" flipH="1">
            <a:off x="5365373" y="1892853"/>
            <a:ext cx="395829" cy="2152269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940270" y="5962107"/>
            <a:ext cx="25160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actual parameters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3" name="Right Brace 12"/>
          <p:cNvSpPr/>
          <p:nvPr/>
        </p:nvSpPr>
        <p:spPr>
          <a:xfrm rot="16200000" flipH="1">
            <a:off x="5836463" y="4314002"/>
            <a:ext cx="395829" cy="2900381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7341508" y="2751403"/>
            <a:ext cx="1246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function body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6371199" y="3400400"/>
            <a:ext cx="1085088" cy="276372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35670" y="4996253"/>
            <a:ext cx="180445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function call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1963379" y="5327356"/>
            <a:ext cx="968357" cy="92196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57200" y="3004572"/>
            <a:ext cx="141478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function definition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6" name="Right Brace 15"/>
          <p:cNvSpPr/>
          <p:nvPr/>
        </p:nvSpPr>
        <p:spPr>
          <a:xfrm flipH="1">
            <a:off x="1842207" y="2908585"/>
            <a:ext cx="395829" cy="1385102"/>
          </a:xfrm>
          <a:prstGeom prst="rightBrace">
            <a:avLst>
              <a:gd name="adj1" fmla="val 30185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34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12324</TotalTime>
  <Words>2256</Words>
  <Application>Microsoft Office PowerPoint</Application>
  <PresentationFormat>On-screen Show (4:3)</PresentationFormat>
  <Paragraphs>565</Paragraphs>
  <Slides>54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9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10 – Functions (cont)</vt:lpstr>
      <vt:lpstr>Last Class We Covered</vt:lpstr>
      <vt:lpstr>Any Questions from Last Time?</vt:lpstr>
      <vt:lpstr>Quick Announcement</vt:lpstr>
      <vt:lpstr>Today’s Objectives</vt:lpstr>
      <vt:lpstr>Review: Parts of a Function</vt:lpstr>
      <vt:lpstr>Function Vocabulary</vt:lpstr>
      <vt:lpstr>Function Vocabulary</vt:lpstr>
      <vt:lpstr>Function Vocabulary</vt:lpstr>
      <vt:lpstr>File Layout and Constants</vt:lpstr>
      <vt:lpstr>Layout of a Python File</vt:lpstr>
      <vt:lpstr>Global Constants</vt:lpstr>
      <vt:lpstr>Return Statements</vt:lpstr>
      <vt:lpstr>Giving Information to a Function</vt:lpstr>
      <vt:lpstr>Getting Information from a Function</vt:lpstr>
      <vt:lpstr>Functions that Return Values</vt:lpstr>
      <vt:lpstr>Handling Return Values</vt:lpstr>
      <vt:lpstr>Code Trace: Return from square()</vt:lpstr>
      <vt:lpstr>Code Trace: Return from square()</vt:lpstr>
      <vt:lpstr>Code Trace: Return from square()</vt:lpstr>
      <vt:lpstr>Code Trace: Return from square()</vt:lpstr>
      <vt:lpstr>Code Trace: Return from square()</vt:lpstr>
      <vt:lpstr>Code Trace: Return from square()</vt:lpstr>
      <vt:lpstr>Code Trace: Return from square()</vt:lpstr>
      <vt:lpstr>Code Trace: Return from square()</vt:lpstr>
      <vt:lpstr>Code Trace: Return from square()</vt:lpstr>
      <vt:lpstr>Testing: Return from square()</vt:lpstr>
      <vt:lpstr>Island Example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None and Common Problems</vt:lpstr>
      <vt:lpstr>Every Function Returns Something</vt:lpstr>
      <vt:lpstr>Common Errors and Problems</vt:lpstr>
      <vt:lpstr>Common Errors and Problems</vt:lpstr>
      <vt:lpstr>Common Errors and Problems</vt:lpstr>
      <vt:lpstr>“Modifying” Parameters</vt:lpstr>
      <vt:lpstr>Bank Interest Example</vt:lpstr>
      <vt:lpstr>Bank Interest Example</vt:lpstr>
      <vt:lpstr>What’s Going On?</vt:lpstr>
      <vt:lpstr>Tracing the Bank Interest Code</vt:lpstr>
      <vt:lpstr>Tracing the Bank Interest Code</vt:lpstr>
      <vt:lpstr>Tracing the Bank Interest Code</vt:lpstr>
      <vt:lpstr>Tracing the Bank Interest Code</vt:lpstr>
      <vt:lpstr>Scope</vt:lpstr>
      <vt:lpstr>Updating Bank Interest Example</vt:lpstr>
      <vt:lpstr>New Bank Interest Code</vt:lpstr>
      <vt:lpstr>New Bank Interest Code</vt:lpstr>
      <vt:lpstr>Announcements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308</cp:revision>
  <dcterms:created xsi:type="dcterms:W3CDTF">2014-05-05T14:25:42Z</dcterms:created>
  <dcterms:modified xsi:type="dcterms:W3CDTF">2017-04-25T02:45:27Z</dcterms:modified>
</cp:coreProperties>
</file>